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89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92" r:id="rId3"/>
    <p:sldId id="261" r:id="rId4"/>
    <p:sldId id="262" r:id="rId5"/>
    <p:sldId id="324" r:id="rId6"/>
    <p:sldId id="263" r:id="rId7"/>
    <p:sldId id="258" r:id="rId8"/>
    <p:sldId id="260" r:id="rId9"/>
    <p:sldId id="259" r:id="rId10"/>
    <p:sldId id="265" r:id="rId11"/>
    <p:sldId id="325" r:id="rId12"/>
    <p:sldId id="264" r:id="rId13"/>
    <p:sldId id="266" r:id="rId14"/>
    <p:sldId id="326" r:id="rId15"/>
    <p:sldId id="327" r:id="rId16"/>
    <p:sldId id="267" r:id="rId17"/>
    <p:sldId id="268" r:id="rId18"/>
    <p:sldId id="269" r:id="rId19"/>
    <p:sldId id="270" r:id="rId20"/>
    <p:sldId id="328" r:id="rId21"/>
    <p:sldId id="271" r:id="rId22"/>
    <p:sldId id="272" r:id="rId23"/>
    <p:sldId id="288" r:id="rId24"/>
    <p:sldId id="299" r:id="rId25"/>
    <p:sldId id="273" r:id="rId26"/>
    <p:sldId id="305" r:id="rId27"/>
    <p:sldId id="306" r:id="rId28"/>
    <p:sldId id="304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281" r:id="rId46"/>
    <p:sldId id="279" r:id="rId47"/>
    <p:sldId id="285" r:id="rId48"/>
    <p:sldId id="293" r:id="rId49"/>
    <p:sldId id="323" r:id="rId50"/>
    <p:sldId id="329" r:id="rId51"/>
    <p:sldId id="330" r:id="rId52"/>
    <p:sldId id="276" r:id="rId5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C6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BF455-7B5D-456D-AF91-C62DFADD8076}" v="1" dt="2025-03-19T17:05:39.4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594" y="3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39228A-94F5-4F44-8AD9-616E2001434F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1A785-1571-4F5A-BD0D-1EC7C7CEFF95}">
      <dgm:prSet custT="1"/>
      <dgm:spPr/>
      <dgm:t>
        <a:bodyPr/>
        <a:lstStyle/>
        <a:p>
          <a:r>
            <a:rPr lang="fr-FR" sz="1100" b="0" i="0" u="sng" baseline="0" dirty="0"/>
            <a:t>Question</a:t>
          </a:r>
          <a:r>
            <a:rPr lang="fr-FR" sz="1100" b="0" i="0" baseline="0" dirty="0"/>
            <a:t> : le genre du client a-t-il une influence sur la catégorie des livres achetés ?</a:t>
          </a:r>
          <a:endParaRPr lang="en-US" sz="1100" dirty="0"/>
        </a:p>
      </dgm:t>
    </dgm:pt>
    <dgm:pt modelId="{EC765EC0-994E-48C2-B7BB-11CDB4092413}" type="parTrans" cxnId="{0BD450CA-649C-4053-83E6-4EBF69E6FF42}">
      <dgm:prSet/>
      <dgm:spPr/>
      <dgm:t>
        <a:bodyPr/>
        <a:lstStyle/>
        <a:p>
          <a:endParaRPr lang="en-US"/>
        </a:p>
      </dgm:t>
    </dgm:pt>
    <dgm:pt modelId="{3B3C09CF-5260-4EF4-BE69-B0CCE07215D7}" type="sibTrans" cxnId="{0BD450CA-649C-4053-83E6-4EBF69E6FF42}">
      <dgm:prSet/>
      <dgm:spPr/>
      <dgm:t>
        <a:bodyPr/>
        <a:lstStyle/>
        <a:p>
          <a:endParaRPr lang="en-US"/>
        </a:p>
      </dgm:t>
    </dgm:pt>
    <dgm:pt modelId="{871A9252-8C4A-4602-8EE8-65F625171834}">
      <dgm:prSet custT="1"/>
      <dgm:spPr/>
      <dgm:t>
        <a:bodyPr/>
        <a:lstStyle/>
        <a:p>
          <a:r>
            <a:rPr lang="fr-FR" sz="1100" b="0" i="0" u="sng" baseline="0" dirty="0"/>
            <a:t>Détermination des hypothèses nulle et alternative</a:t>
          </a:r>
          <a:endParaRPr lang="en-US" sz="1100" dirty="0"/>
        </a:p>
      </dgm:t>
    </dgm:pt>
    <dgm:pt modelId="{A5302F15-F02F-40D6-8DBC-DEE4A95D8A4E}" type="parTrans" cxnId="{FB72396C-7629-4AB5-9433-0B2CE712C58F}">
      <dgm:prSet/>
      <dgm:spPr/>
      <dgm:t>
        <a:bodyPr/>
        <a:lstStyle/>
        <a:p>
          <a:endParaRPr lang="en-US"/>
        </a:p>
      </dgm:t>
    </dgm:pt>
    <dgm:pt modelId="{3A321D27-E27A-4ED1-A092-0875B4A6E879}" type="sibTrans" cxnId="{FB72396C-7629-4AB5-9433-0B2CE712C58F}">
      <dgm:prSet/>
      <dgm:spPr/>
      <dgm:t>
        <a:bodyPr/>
        <a:lstStyle/>
        <a:p>
          <a:endParaRPr lang="en-US"/>
        </a:p>
      </dgm:t>
    </dgm:pt>
    <dgm:pt modelId="{A4FE5EEE-D9F6-4C57-A45D-8AE43DED18C1}">
      <dgm:prSet/>
      <dgm:spPr/>
      <dgm:t>
        <a:bodyPr/>
        <a:lstStyle/>
        <a:p>
          <a:r>
            <a:rPr lang="fr-FR" b="0" i="0" baseline="0"/>
            <a:t>Hypothèse nulle H0 : il n'y a aucun lien entre le genre du client et la catégorie des livres achetés.</a:t>
          </a:r>
          <a:endParaRPr lang="en-US"/>
        </a:p>
      </dgm:t>
    </dgm:pt>
    <dgm:pt modelId="{BD05F586-49D6-41D4-8ECE-2A9B95BFA287}" type="parTrans" cxnId="{F17D6593-E497-4E97-8ABF-8E66270ADAD3}">
      <dgm:prSet/>
      <dgm:spPr/>
      <dgm:t>
        <a:bodyPr/>
        <a:lstStyle/>
        <a:p>
          <a:endParaRPr lang="en-US"/>
        </a:p>
      </dgm:t>
    </dgm:pt>
    <dgm:pt modelId="{5E4D981F-2A81-4105-8D1C-4611C2E4537D}" type="sibTrans" cxnId="{F17D6593-E497-4E97-8ABF-8E66270ADAD3}">
      <dgm:prSet/>
      <dgm:spPr/>
      <dgm:t>
        <a:bodyPr/>
        <a:lstStyle/>
        <a:p>
          <a:endParaRPr lang="en-US"/>
        </a:p>
      </dgm:t>
    </dgm:pt>
    <dgm:pt modelId="{C23798BA-0959-4293-A386-2102AA7EC406}">
      <dgm:prSet/>
      <dgm:spPr/>
      <dgm:t>
        <a:bodyPr/>
        <a:lstStyle/>
        <a:p>
          <a:r>
            <a:rPr lang="fr-FR" b="0" i="0" baseline="0"/>
            <a:t>Hypothèse alternative H1 :  il y a une relation entre le genre et la catégorie</a:t>
          </a:r>
          <a:endParaRPr lang="en-US"/>
        </a:p>
      </dgm:t>
    </dgm:pt>
    <dgm:pt modelId="{76389E19-57C7-4E2A-8924-0A6191BA8DEB}" type="parTrans" cxnId="{87D9A0EB-504D-4C31-9CFF-EB61F750F23A}">
      <dgm:prSet/>
      <dgm:spPr/>
      <dgm:t>
        <a:bodyPr/>
        <a:lstStyle/>
        <a:p>
          <a:endParaRPr lang="en-US"/>
        </a:p>
      </dgm:t>
    </dgm:pt>
    <dgm:pt modelId="{C9F64E45-CBCD-43D7-802C-5EEF5F5013AA}" type="sibTrans" cxnId="{87D9A0EB-504D-4C31-9CFF-EB61F750F23A}">
      <dgm:prSet/>
      <dgm:spPr/>
      <dgm:t>
        <a:bodyPr/>
        <a:lstStyle/>
        <a:p>
          <a:endParaRPr lang="en-US"/>
        </a:p>
      </dgm:t>
    </dgm:pt>
    <dgm:pt modelId="{41C4D360-E30A-490D-9AC8-BD1A0DFF6F42}">
      <dgm:prSet custT="1"/>
      <dgm:spPr/>
      <dgm:t>
        <a:bodyPr/>
        <a:lstStyle/>
        <a:p>
          <a:r>
            <a:rPr lang="fr-FR" sz="1100" b="0" i="0" u="sng" baseline="0" dirty="0"/>
            <a:t>Détermination du test statistique</a:t>
          </a:r>
          <a:r>
            <a:rPr lang="fr-FR" sz="1100" b="0" i="0" baseline="0" dirty="0"/>
            <a:t> : puisque nous avons à faire à </a:t>
          </a:r>
          <a:r>
            <a:rPr lang="fr-FR" sz="1100" b="0" i="1" baseline="0" dirty="0"/>
            <a:t>deux variables qualitatives</a:t>
          </a:r>
          <a:r>
            <a:rPr lang="fr-FR" sz="1100" b="0" i="0" baseline="0" dirty="0"/>
            <a:t>, nous allons pouvoir vérifier une éventuelle corrélation entre ces deux variables avec le test du Khi2 qui est un test d'association entre deux variables qualitatives.</a:t>
          </a:r>
          <a:endParaRPr lang="en-US" sz="1100" dirty="0"/>
        </a:p>
      </dgm:t>
    </dgm:pt>
    <dgm:pt modelId="{FD1202D4-037A-49CB-9E21-5AE6A0EE9247}" type="parTrans" cxnId="{99A3AFBB-9EE3-4F86-998B-2C87ABE52B99}">
      <dgm:prSet/>
      <dgm:spPr/>
      <dgm:t>
        <a:bodyPr/>
        <a:lstStyle/>
        <a:p>
          <a:endParaRPr lang="en-US"/>
        </a:p>
      </dgm:t>
    </dgm:pt>
    <dgm:pt modelId="{31B305D0-5239-491A-81C7-B1431BA6080E}" type="sibTrans" cxnId="{99A3AFBB-9EE3-4F86-998B-2C87ABE52B99}">
      <dgm:prSet/>
      <dgm:spPr/>
      <dgm:t>
        <a:bodyPr/>
        <a:lstStyle/>
        <a:p>
          <a:endParaRPr lang="en-US"/>
        </a:p>
      </dgm:t>
    </dgm:pt>
    <dgm:pt modelId="{D9F30AE5-7BE8-444A-BB1D-7580B8B1995E}">
      <dgm:prSet custT="1"/>
      <dgm:spPr/>
      <dgm:t>
        <a:bodyPr/>
        <a:lstStyle/>
        <a:p>
          <a:r>
            <a:rPr lang="fr-FR" sz="1100" b="0" i="0" u="sng" baseline="0" dirty="0"/>
            <a:t>Détermination du seuil de risque alpha</a:t>
          </a:r>
          <a:r>
            <a:rPr lang="fr-FR" sz="1100" b="0" i="0" baseline="0" dirty="0"/>
            <a:t> (seuil de rejet de H0) : Plus on veut limiter le risque de se tromper, plus on doit diminuer alpha. </a:t>
          </a:r>
          <a:endParaRPr lang="en-US" sz="1100" dirty="0"/>
        </a:p>
      </dgm:t>
    </dgm:pt>
    <dgm:pt modelId="{5FF96BC4-B9C5-4D0D-8833-074352A0CC62}" type="parTrans" cxnId="{665877D9-161A-428A-962A-7020B757745F}">
      <dgm:prSet/>
      <dgm:spPr/>
      <dgm:t>
        <a:bodyPr/>
        <a:lstStyle/>
        <a:p>
          <a:endParaRPr lang="en-US"/>
        </a:p>
      </dgm:t>
    </dgm:pt>
    <dgm:pt modelId="{55771E57-25ED-484F-8094-57532B3A79F4}" type="sibTrans" cxnId="{665877D9-161A-428A-962A-7020B757745F}">
      <dgm:prSet/>
      <dgm:spPr/>
      <dgm:t>
        <a:bodyPr/>
        <a:lstStyle/>
        <a:p>
          <a:endParaRPr lang="en-US"/>
        </a:p>
      </dgm:t>
    </dgm:pt>
    <dgm:pt modelId="{BAD99DD0-C842-486D-9EBF-7EEFBED73A56}">
      <dgm:prSet/>
      <dgm:spPr/>
      <dgm:t>
        <a:bodyPr/>
        <a:lstStyle/>
        <a:p>
          <a:r>
            <a:rPr lang="fr-FR" b="0" i="0" baseline="0"/>
            <a:t>alpha = 0,05 (5%)</a:t>
          </a:r>
          <a:endParaRPr lang="en-US"/>
        </a:p>
      </dgm:t>
    </dgm:pt>
    <dgm:pt modelId="{DD7BC81E-CAA2-431D-B3EC-49B15381AED6}" type="parTrans" cxnId="{06934AEC-CDEE-44A9-B2B9-F5E3249DA5BC}">
      <dgm:prSet/>
      <dgm:spPr/>
      <dgm:t>
        <a:bodyPr/>
        <a:lstStyle/>
        <a:p>
          <a:endParaRPr lang="en-US"/>
        </a:p>
      </dgm:t>
    </dgm:pt>
    <dgm:pt modelId="{4DD92889-1A41-4C43-A216-AE086C4AF6A1}" type="sibTrans" cxnId="{06934AEC-CDEE-44A9-B2B9-F5E3249DA5BC}">
      <dgm:prSet/>
      <dgm:spPr/>
      <dgm:t>
        <a:bodyPr/>
        <a:lstStyle/>
        <a:p>
          <a:endParaRPr lang="en-US"/>
        </a:p>
      </dgm:t>
    </dgm:pt>
    <dgm:pt modelId="{4EFE0B89-4E3F-44A4-BBA3-432F8AFAFCD9}">
      <dgm:prSet/>
      <dgm:spPr/>
      <dgm:t>
        <a:bodyPr/>
        <a:lstStyle/>
        <a:p>
          <a:r>
            <a:rPr lang="fr-FR" b="0" i="0" baseline="0" dirty="0"/>
            <a:t>Si p-value &lt; alpha, alors on rejette H0 et on accepte H1 en prenant 5% de risques de conclure à tort qu’il existe une association.</a:t>
          </a:r>
          <a:endParaRPr lang="en-US" dirty="0"/>
        </a:p>
      </dgm:t>
    </dgm:pt>
    <dgm:pt modelId="{6839FB46-37DB-4D98-9491-75F966EBB238}" type="parTrans" cxnId="{C54F6A71-DF71-4618-BD2B-6D6BC00424AB}">
      <dgm:prSet/>
      <dgm:spPr/>
      <dgm:t>
        <a:bodyPr/>
        <a:lstStyle/>
        <a:p>
          <a:endParaRPr lang="en-US"/>
        </a:p>
      </dgm:t>
    </dgm:pt>
    <dgm:pt modelId="{96C1B560-1655-4B9B-91BA-633E1D61A495}" type="sibTrans" cxnId="{C54F6A71-DF71-4618-BD2B-6D6BC00424AB}">
      <dgm:prSet/>
      <dgm:spPr/>
      <dgm:t>
        <a:bodyPr/>
        <a:lstStyle/>
        <a:p>
          <a:endParaRPr lang="en-US"/>
        </a:p>
      </dgm:t>
    </dgm:pt>
    <dgm:pt modelId="{79B36B22-2950-49A1-AF87-07E712534928}" type="pres">
      <dgm:prSet presAssocID="{C439228A-94F5-4F44-8AD9-616E2001434F}" presName="Name0" presStyleCnt="0">
        <dgm:presLayoutVars>
          <dgm:dir/>
          <dgm:animLvl val="lvl"/>
          <dgm:resizeHandles val="exact"/>
        </dgm:presLayoutVars>
      </dgm:prSet>
      <dgm:spPr/>
    </dgm:pt>
    <dgm:pt modelId="{F75CDD25-5656-4965-A609-03258EA297B8}" type="pres">
      <dgm:prSet presAssocID="{5691A785-1571-4F5A-BD0D-1EC7C7CEFF95}" presName="linNode" presStyleCnt="0"/>
      <dgm:spPr/>
    </dgm:pt>
    <dgm:pt modelId="{507A0CC9-A411-4DB2-ADDE-CEA8AB6FBA56}" type="pres">
      <dgm:prSet presAssocID="{5691A785-1571-4F5A-BD0D-1EC7C7CEFF95}" presName="parentText" presStyleLbl="node1" presStyleIdx="0" presStyleCnt="4" custScaleX="131929">
        <dgm:presLayoutVars>
          <dgm:chMax val="1"/>
          <dgm:bulletEnabled val="1"/>
        </dgm:presLayoutVars>
      </dgm:prSet>
      <dgm:spPr/>
    </dgm:pt>
    <dgm:pt modelId="{82679FB0-5F02-4625-827D-2F22C7916E8B}" type="pres">
      <dgm:prSet presAssocID="{3B3C09CF-5260-4EF4-BE69-B0CCE07215D7}" presName="sp" presStyleCnt="0"/>
      <dgm:spPr/>
    </dgm:pt>
    <dgm:pt modelId="{B5891420-8418-451D-AAF0-5CE49FAA01B2}" type="pres">
      <dgm:prSet presAssocID="{871A9252-8C4A-4602-8EE8-65F625171834}" presName="linNode" presStyleCnt="0"/>
      <dgm:spPr/>
    </dgm:pt>
    <dgm:pt modelId="{4AC2348D-175A-4F3B-B4D6-A962FBF4EE56}" type="pres">
      <dgm:prSet presAssocID="{871A9252-8C4A-4602-8EE8-65F62517183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01E1B39-7608-47A3-BF48-C8A069DE5308}" type="pres">
      <dgm:prSet presAssocID="{871A9252-8C4A-4602-8EE8-65F625171834}" presName="descendantText" presStyleLbl="alignAccFollowNode1" presStyleIdx="0" presStyleCnt="2">
        <dgm:presLayoutVars>
          <dgm:bulletEnabled val="1"/>
        </dgm:presLayoutVars>
      </dgm:prSet>
      <dgm:spPr/>
    </dgm:pt>
    <dgm:pt modelId="{E82A546B-7A05-449E-876C-F779C12D8CF4}" type="pres">
      <dgm:prSet presAssocID="{3A321D27-E27A-4ED1-A092-0875B4A6E879}" presName="sp" presStyleCnt="0"/>
      <dgm:spPr/>
    </dgm:pt>
    <dgm:pt modelId="{8D046305-07FD-42EF-96BA-DC7DA38A7D79}" type="pres">
      <dgm:prSet presAssocID="{41C4D360-E30A-490D-9AC8-BD1A0DFF6F42}" presName="linNode" presStyleCnt="0"/>
      <dgm:spPr/>
    </dgm:pt>
    <dgm:pt modelId="{F810F1C5-D23A-4CAE-AAE5-1232C62A9C7E}" type="pres">
      <dgm:prSet presAssocID="{41C4D360-E30A-490D-9AC8-BD1A0DFF6F42}" presName="parentText" presStyleLbl="node1" presStyleIdx="2" presStyleCnt="4" custScaleX="136271">
        <dgm:presLayoutVars>
          <dgm:chMax val="1"/>
          <dgm:bulletEnabled val="1"/>
        </dgm:presLayoutVars>
      </dgm:prSet>
      <dgm:spPr/>
    </dgm:pt>
    <dgm:pt modelId="{1CA6948A-8979-4D28-A8C4-C09DE2C9D85F}" type="pres">
      <dgm:prSet presAssocID="{31B305D0-5239-491A-81C7-B1431BA6080E}" presName="sp" presStyleCnt="0"/>
      <dgm:spPr/>
    </dgm:pt>
    <dgm:pt modelId="{CEACF944-9CC7-45BD-8084-C69734148164}" type="pres">
      <dgm:prSet presAssocID="{D9F30AE5-7BE8-444A-BB1D-7580B8B1995E}" presName="linNode" presStyleCnt="0"/>
      <dgm:spPr/>
    </dgm:pt>
    <dgm:pt modelId="{DAAA0960-1AE3-4F20-8A28-BBB642D50DBB}" type="pres">
      <dgm:prSet presAssocID="{D9F30AE5-7BE8-444A-BB1D-7580B8B1995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689A18D-2BAD-44BE-95AD-267D7F933FAF}" type="pres">
      <dgm:prSet presAssocID="{D9F30AE5-7BE8-444A-BB1D-7580B8B1995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C3E6F0C-B3AA-42F7-A7D7-1A0B0CA95C0D}" type="presOf" srcId="{41C4D360-E30A-490D-9AC8-BD1A0DFF6F42}" destId="{F810F1C5-D23A-4CAE-AAE5-1232C62A9C7E}" srcOrd="0" destOrd="0" presId="urn:microsoft.com/office/officeart/2005/8/layout/vList5"/>
    <dgm:cxn modelId="{672B1415-ACB8-4C9C-BCA8-8DBE88B4F33C}" type="presOf" srcId="{C439228A-94F5-4F44-8AD9-616E2001434F}" destId="{79B36B22-2950-49A1-AF87-07E712534928}" srcOrd="0" destOrd="0" presId="urn:microsoft.com/office/officeart/2005/8/layout/vList5"/>
    <dgm:cxn modelId="{1E38C02F-F240-4ECE-A023-BEC3F13AEA1A}" type="presOf" srcId="{A4FE5EEE-D9F6-4C57-A45D-8AE43DED18C1}" destId="{801E1B39-7608-47A3-BF48-C8A069DE5308}" srcOrd="0" destOrd="0" presId="urn:microsoft.com/office/officeart/2005/8/layout/vList5"/>
    <dgm:cxn modelId="{79B5CC36-4C43-4EE7-BA47-07DE28229329}" type="presOf" srcId="{C23798BA-0959-4293-A386-2102AA7EC406}" destId="{801E1B39-7608-47A3-BF48-C8A069DE5308}" srcOrd="0" destOrd="1" presId="urn:microsoft.com/office/officeart/2005/8/layout/vList5"/>
    <dgm:cxn modelId="{69AEED45-E2C1-4608-AA12-BF293BB8F88F}" type="presOf" srcId="{BAD99DD0-C842-486D-9EBF-7EEFBED73A56}" destId="{1689A18D-2BAD-44BE-95AD-267D7F933FAF}" srcOrd="0" destOrd="0" presId="urn:microsoft.com/office/officeart/2005/8/layout/vList5"/>
    <dgm:cxn modelId="{FB72396C-7629-4AB5-9433-0B2CE712C58F}" srcId="{C439228A-94F5-4F44-8AD9-616E2001434F}" destId="{871A9252-8C4A-4602-8EE8-65F625171834}" srcOrd="1" destOrd="0" parTransId="{A5302F15-F02F-40D6-8DBC-DEE4A95D8A4E}" sibTransId="{3A321D27-E27A-4ED1-A092-0875B4A6E879}"/>
    <dgm:cxn modelId="{C54F6A71-DF71-4618-BD2B-6D6BC00424AB}" srcId="{D9F30AE5-7BE8-444A-BB1D-7580B8B1995E}" destId="{4EFE0B89-4E3F-44A4-BBA3-432F8AFAFCD9}" srcOrd="1" destOrd="0" parTransId="{6839FB46-37DB-4D98-9491-75F966EBB238}" sibTransId="{96C1B560-1655-4B9B-91BA-633E1D61A495}"/>
    <dgm:cxn modelId="{F17D6593-E497-4E97-8ABF-8E66270ADAD3}" srcId="{871A9252-8C4A-4602-8EE8-65F625171834}" destId="{A4FE5EEE-D9F6-4C57-A45D-8AE43DED18C1}" srcOrd="0" destOrd="0" parTransId="{BD05F586-49D6-41D4-8ECE-2A9B95BFA287}" sibTransId="{5E4D981F-2A81-4105-8D1C-4611C2E4537D}"/>
    <dgm:cxn modelId="{DFF63D9F-DC94-45B9-96D5-2FE07B4FE6F5}" type="presOf" srcId="{D9F30AE5-7BE8-444A-BB1D-7580B8B1995E}" destId="{DAAA0960-1AE3-4F20-8A28-BBB642D50DBB}" srcOrd="0" destOrd="0" presId="urn:microsoft.com/office/officeart/2005/8/layout/vList5"/>
    <dgm:cxn modelId="{80B3EEA7-BC10-4DC9-B9DF-471EB5F4B18D}" type="presOf" srcId="{4EFE0B89-4E3F-44A4-BBA3-432F8AFAFCD9}" destId="{1689A18D-2BAD-44BE-95AD-267D7F933FAF}" srcOrd="0" destOrd="1" presId="urn:microsoft.com/office/officeart/2005/8/layout/vList5"/>
    <dgm:cxn modelId="{99A3AFBB-9EE3-4F86-998B-2C87ABE52B99}" srcId="{C439228A-94F5-4F44-8AD9-616E2001434F}" destId="{41C4D360-E30A-490D-9AC8-BD1A0DFF6F42}" srcOrd="2" destOrd="0" parTransId="{FD1202D4-037A-49CB-9E21-5AE6A0EE9247}" sibTransId="{31B305D0-5239-491A-81C7-B1431BA6080E}"/>
    <dgm:cxn modelId="{0BD450CA-649C-4053-83E6-4EBF69E6FF42}" srcId="{C439228A-94F5-4F44-8AD9-616E2001434F}" destId="{5691A785-1571-4F5A-BD0D-1EC7C7CEFF95}" srcOrd="0" destOrd="0" parTransId="{EC765EC0-994E-48C2-B7BB-11CDB4092413}" sibTransId="{3B3C09CF-5260-4EF4-BE69-B0CCE07215D7}"/>
    <dgm:cxn modelId="{F52C31D6-613F-4FD1-828F-3B2CE90A1FCA}" type="presOf" srcId="{5691A785-1571-4F5A-BD0D-1EC7C7CEFF95}" destId="{507A0CC9-A411-4DB2-ADDE-CEA8AB6FBA56}" srcOrd="0" destOrd="0" presId="urn:microsoft.com/office/officeart/2005/8/layout/vList5"/>
    <dgm:cxn modelId="{665877D9-161A-428A-962A-7020B757745F}" srcId="{C439228A-94F5-4F44-8AD9-616E2001434F}" destId="{D9F30AE5-7BE8-444A-BB1D-7580B8B1995E}" srcOrd="3" destOrd="0" parTransId="{5FF96BC4-B9C5-4D0D-8833-074352A0CC62}" sibTransId="{55771E57-25ED-484F-8094-57532B3A79F4}"/>
    <dgm:cxn modelId="{54BF94E1-0D8A-4A02-8491-4C6CDDEF8B55}" type="presOf" srcId="{871A9252-8C4A-4602-8EE8-65F625171834}" destId="{4AC2348D-175A-4F3B-B4D6-A962FBF4EE56}" srcOrd="0" destOrd="0" presId="urn:microsoft.com/office/officeart/2005/8/layout/vList5"/>
    <dgm:cxn modelId="{87D9A0EB-504D-4C31-9CFF-EB61F750F23A}" srcId="{871A9252-8C4A-4602-8EE8-65F625171834}" destId="{C23798BA-0959-4293-A386-2102AA7EC406}" srcOrd="1" destOrd="0" parTransId="{76389E19-57C7-4E2A-8924-0A6191BA8DEB}" sibTransId="{C9F64E45-CBCD-43D7-802C-5EEF5F5013AA}"/>
    <dgm:cxn modelId="{06934AEC-CDEE-44A9-B2B9-F5E3249DA5BC}" srcId="{D9F30AE5-7BE8-444A-BB1D-7580B8B1995E}" destId="{BAD99DD0-C842-486D-9EBF-7EEFBED73A56}" srcOrd="0" destOrd="0" parTransId="{DD7BC81E-CAA2-431D-B3EC-49B15381AED6}" sibTransId="{4DD92889-1A41-4C43-A216-AE086C4AF6A1}"/>
    <dgm:cxn modelId="{05B063E7-0954-4368-9DCC-8553C44C5538}" type="presParOf" srcId="{79B36B22-2950-49A1-AF87-07E712534928}" destId="{F75CDD25-5656-4965-A609-03258EA297B8}" srcOrd="0" destOrd="0" presId="urn:microsoft.com/office/officeart/2005/8/layout/vList5"/>
    <dgm:cxn modelId="{EEF28F1B-3532-4359-A5E6-BBC63E48704E}" type="presParOf" srcId="{F75CDD25-5656-4965-A609-03258EA297B8}" destId="{507A0CC9-A411-4DB2-ADDE-CEA8AB6FBA56}" srcOrd="0" destOrd="0" presId="urn:microsoft.com/office/officeart/2005/8/layout/vList5"/>
    <dgm:cxn modelId="{6FA887B3-A4A0-4C4F-A6C0-1A7FA77A4BA8}" type="presParOf" srcId="{79B36B22-2950-49A1-AF87-07E712534928}" destId="{82679FB0-5F02-4625-827D-2F22C7916E8B}" srcOrd="1" destOrd="0" presId="urn:microsoft.com/office/officeart/2005/8/layout/vList5"/>
    <dgm:cxn modelId="{7C26D63A-B94A-485F-96E0-89062E64250E}" type="presParOf" srcId="{79B36B22-2950-49A1-AF87-07E712534928}" destId="{B5891420-8418-451D-AAF0-5CE49FAA01B2}" srcOrd="2" destOrd="0" presId="urn:microsoft.com/office/officeart/2005/8/layout/vList5"/>
    <dgm:cxn modelId="{01E64570-7598-447F-9A95-9BA2BB9943BD}" type="presParOf" srcId="{B5891420-8418-451D-AAF0-5CE49FAA01B2}" destId="{4AC2348D-175A-4F3B-B4D6-A962FBF4EE56}" srcOrd="0" destOrd="0" presId="urn:microsoft.com/office/officeart/2005/8/layout/vList5"/>
    <dgm:cxn modelId="{D32D06EE-B1B1-48F4-AABC-EBCF793B946B}" type="presParOf" srcId="{B5891420-8418-451D-AAF0-5CE49FAA01B2}" destId="{801E1B39-7608-47A3-BF48-C8A069DE5308}" srcOrd="1" destOrd="0" presId="urn:microsoft.com/office/officeart/2005/8/layout/vList5"/>
    <dgm:cxn modelId="{09147C49-1E82-4FED-AE1E-B9E0D2F98411}" type="presParOf" srcId="{79B36B22-2950-49A1-AF87-07E712534928}" destId="{E82A546B-7A05-449E-876C-F779C12D8CF4}" srcOrd="3" destOrd="0" presId="urn:microsoft.com/office/officeart/2005/8/layout/vList5"/>
    <dgm:cxn modelId="{18F49D79-2CDA-404A-826D-6A953CFFDEBE}" type="presParOf" srcId="{79B36B22-2950-49A1-AF87-07E712534928}" destId="{8D046305-07FD-42EF-96BA-DC7DA38A7D79}" srcOrd="4" destOrd="0" presId="urn:microsoft.com/office/officeart/2005/8/layout/vList5"/>
    <dgm:cxn modelId="{A01E64AB-9E0C-4BA4-87B6-01F7061DC94B}" type="presParOf" srcId="{8D046305-07FD-42EF-96BA-DC7DA38A7D79}" destId="{F810F1C5-D23A-4CAE-AAE5-1232C62A9C7E}" srcOrd="0" destOrd="0" presId="urn:microsoft.com/office/officeart/2005/8/layout/vList5"/>
    <dgm:cxn modelId="{7BC062D8-2CA0-47DC-B84C-076F067989DD}" type="presParOf" srcId="{79B36B22-2950-49A1-AF87-07E712534928}" destId="{1CA6948A-8979-4D28-A8C4-C09DE2C9D85F}" srcOrd="5" destOrd="0" presId="urn:microsoft.com/office/officeart/2005/8/layout/vList5"/>
    <dgm:cxn modelId="{A8BC2781-D018-4509-AC6B-5818E742BFA6}" type="presParOf" srcId="{79B36B22-2950-49A1-AF87-07E712534928}" destId="{CEACF944-9CC7-45BD-8084-C69734148164}" srcOrd="6" destOrd="0" presId="urn:microsoft.com/office/officeart/2005/8/layout/vList5"/>
    <dgm:cxn modelId="{32214C91-74E3-4319-A620-BCEF82ACF415}" type="presParOf" srcId="{CEACF944-9CC7-45BD-8084-C69734148164}" destId="{DAAA0960-1AE3-4F20-8A28-BBB642D50DBB}" srcOrd="0" destOrd="0" presId="urn:microsoft.com/office/officeart/2005/8/layout/vList5"/>
    <dgm:cxn modelId="{9C02B373-2DBE-4BBB-B497-9BEE92D80C31}" type="presParOf" srcId="{CEACF944-9CC7-45BD-8084-C69734148164}" destId="{1689A18D-2BAD-44BE-95AD-267D7F933FA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39228A-94F5-4F44-8AD9-616E2001434F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1A785-1571-4F5A-BD0D-1EC7C7CEFF95}">
      <dgm:prSet custT="1"/>
      <dgm:spPr/>
      <dgm:t>
        <a:bodyPr/>
        <a:lstStyle/>
        <a:p>
          <a:r>
            <a:rPr lang="fr-FR" sz="1100" b="0" i="0" u="sng" baseline="0" dirty="0"/>
            <a:t>Question : l'âge du client a t-il une influence sur le montant total des achats du client ?</a:t>
          </a:r>
        </a:p>
        <a:p>
          <a:endParaRPr lang="en-US" sz="1000" dirty="0"/>
        </a:p>
      </dgm:t>
    </dgm:pt>
    <dgm:pt modelId="{EC765EC0-994E-48C2-B7BB-11CDB4092413}" type="parTrans" cxnId="{0BD450CA-649C-4053-83E6-4EBF69E6FF42}">
      <dgm:prSet/>
      <dgm:spPr/>
      <dgm:t>
        <a:bodyPr/>
        <a:lstStyle/>
        <a:p>
          <a:endParaRPr lang="en-US"/>
        </a:p>
      </dgm:t>
    </dgm:pt>
    <dgm:pt modelId="{3B3C09CF-5260-4EF4-BE69-B0CCE07215D7}" type="sibTrans" cxnId="{0BD450CA-649C-4053-83E6-4EBF69E6FF42}">
      <dgm:prSet/>
      <dgm:spPr/>
      <dgm:t>
        <a:bodyPr/>
        <a:lstStyle/>
        <a:p>
          <a:endParaRPr lang="en-US"/>
        </a:p>
      </dgm:t>
    </dgm:pt>
    <dgm:pt modelId="{871A9252-8C4A-4602-8EE8-65F625171834}">
      <dgm:prSet custT="1"/>
      <dgm:spPr/>
      <dgm:t>
        <a:bodyPr/>
        <a:lstStyle/>
        <a:p>
          <a:r>
            <a:rPr lang="fr-FR" sz="1100" b="0" i="0" u="sng" baseline="0" dirty="0"/>
            <a:t>Détermination des hypothèses nulle et alternative</a:t>
          </a:r>
          <a:endParaRPr lang="en-US" sz="1100" dirty="0"/>
        </a:p>
      </dgm:t>
    </dgm:pt>
    <dgm:pt modelId="{A5302F15-F02F-40D6-8DBC-DEE4A95D8A4E}" type="parTrans" cxnId="{FB72396C-7629-4AB5-9433-0B2CE712C58F}">
      <dgm:prSet/>
      <dgm:spPr/>
      <dgm:t>
        <a:bodyPr/>
        <a:lstStyle/>
        <a:p>
          <a:endParaRPr lang="en-US"/>
        </a:p>
      </dgm:t>
    </dgm:pt>
    <dgm:pt modelId="{3A321D27-E27A-4ED1-A092-0875B4A6E879}" type="sibTrans" cxnId="{FB72396C-7629-4AB5-9433-0B2CE712C58F}">
      <dgm:prSet/>
      <dgm:spPr/>
      <dgm:t>
        <a:bodyPr/>
        <a:lstStyle/>
        <a:p>
          <a:endParaRPr lang="en-US"/>
        </a:p>
      </dgm:t>
    </dgm:pt>
    <dgm:pt modelId="{A4FE5EEE-D9F6-4C57-A45D-8AE43DED18C1}">
      <dgm:prSet/>
      <dgm:spPr/>
      <dgm:t>
        <a:bodyPr/>
        <a:lstStyle/>
        <a:p>
          <a:r>
            <a:rPr lang="fr-FR" b="0" i="0" baseline="0" dirty="0"/>
            <a:t>Hypothèse H0 = il n'y a pas de relation entre l'âge du client et le montant total acheté</a:t>
          </a:r>
          <a:endParaRPr lang="en-US" dirty="0"/>
        </a:p>
      </dgm:t>
    </dgm:pt>
    <dgm:pt modelId="{BD05F586-49D6-41D4-8ECE-2A9B95BFA287}" type="parTrans" cxnId="{F17D6593-E497-4E97-8ABF-8E66270ADAD3}">
      <dgm:prSet/>
      <dgm:spPr/>
      <dgm:t>
        <a:bodyPr/>
        <a:lstStyle/>
        <a:p>
          <a:endParaRPr lang="en-US"/>
        </a:p>
      </dgm:t>
    </dgm:pt>
    <dgm:pt modelId="{5E4D981F-2A81-4105-8D1C-4611C2E4537D}" type="sibTrans" cxnId="{F17D6593-E497-4E97-8ABF-8E66270ADAD3}">
      <dgm:prSet/>
      <dgm:spPr/>
      <dgm:t>
        <a:bodyPr/>
        <a:lstStyle/>
        <a:p>
          <a:endParaRPr lang="en-US"/>
        </a:p>
      </dgm:t>
    </dgm:pt>
    <dgm:pt modelId="{C23798BA-0959-4293-A386-2102AA7EC406}">
      <dgm:prSet/>
      <dgm:spPr/>
      <dgm:t>
        <a:bodyPr/>
        <a:lstStyle/>
        <a:p>
          <a:r>
            <a:rPr lang="fr-FR" b="0" i="0" baseline="0" dirty="0"/>
            <a:t>Hypothèse alternative H1 = il y a une corrélation entre ces deux variables.</a:t>
          </a:r>
          <a:endParaRPr lang="en-US" dirty="0"/>
        </a:p>
      </dgm:t>
    </dgm:pt>
    <dgm:pt modelId="{76389E19-57C7-4E2A-8924-0A6191BA8DEB}" type="parTrans" cxnId="{87D9A0EB-504D-4C31-9CFF-EB61F750F23A}">
      <dgm:prSet/>
      <dgm:spPr/>
      <dgm:t>
        <a:bodyPr/>
        <a:lstStyle/>
        <a:p>
          <a:endParaRPr lang="en-US"/>
        </a:p>
      </dgm:t>
    </dgm:pt>
    <dgm:pt modelId="{C9F64E45-CBCD-43D7-802C-5EEF5F5013AA}" type="sibTrans" cxnId="{87D9A0EB-504D-4C31-9CFF-EB61F750F23A}">
      <dgm:prSet/>
      <dgm:spPr/>
      <dgm:t>
        <a:bodyPr/>
        <a:lstStyle/>
        <a:p>
          <a:endParaRPr lang="en-US"/>
        </a:p>
      </dgm:t>
    </dgm:pt>
    <dgm:pt modelId="{41C4D360-E30A-490D-9AC8-BD1A0DFF6F42}">
      <dgm:prSet custT="1"/>
      <dgm:spPr/>
      <dgm:t>
        <a:bodyPr/>
        <a:lstStyle/>
        <a:p>
          <a:pPr algn="ctr"/>
          <a:r>
            <a:rPr lang="fr-FR" sz="1100" i="0" u="sng" dirty="0">
              <a:solidFill>
                <a:schemeClr val="bg1"/>
              </a:solidFill>
            </a:rPr>
            <a:t>Détermination des tests </a:t>
          </a:r>
          <a:r>
            <a:rPr lang="fr-FR" sz="1100" i="0" dirty="0">
              <a:solidFill>
                <a:schemeClr val="bg1"/>
              </a:solidFill>
            </a:rPr>
            <a:t>: n</a:t>
          </a:r>
          <a:r>
            <a:rPr lang="fr-FR" sz="1100" b="0" i="0" dirty="0">
              <a:solidFill>
                <a:schemeClr val="bg1"/>
              </a:solidFill>
              <a:effectLst/>
            </a:rPr>
            <a:t>ous avons deux variables quantitatives. Nous allons donc pouvoir effectuer les tests suivants :</a:t>
          </a:r>
        </a:p>
        <a:p>
          <a:pPr algn="ctr">
            <a:buFont typeface="+mj-lt"/>
            <a:buAutoNum type="arabicPeriod"/>
          </a:pPr>
          <a:r>
            <a:rPr lang="fr-FR" sz="1100" b="0" i="0" dirty="0">
              <a:solidFill>
                <a:schemeClr val="bg1"/>
              </a:solidFill>
              <a:effectLst/>
            </a:rPr>
            <a:t>Test de rang Spearman : test d'association non paramétrique entre deux variables quantitatives</a:t>
          </a:r>
        </a:p>
        <a:p>
          <a:pPr algn="ctr">
            <a:buFont typeface="+mj-lt"/>
            <a:buAutoNum type="arabicPeriod"/>
          </a:pPr>
          <a:r>
            <a:rPr lang="fr-FR" sz="1100" b="0" i="0" dirty="0">
              <a:solidFill>
                <a:schemeClr val="bg1"/>
              </a:solidFill>
              <a:effectLst/>
            </a:rPr>
            <a:t>Test de corrélation de Pearson : test d'association paramétrique entre deux variables quantitatives</a:t>
          </a:r>
          <a:endParaRPr lang="en-US" sz="1100" dirty="0">
            <a:solidFill>
              <a:schemeClr val="bg1"/>
            </a:solidFill>
          </a:endParaRPr>
        </a:p>
      </dgm:t>
    </dgm:pt>
    <dgm:pt modelId="{FD1202D4-037A-49CB-9E21-5AE6A0EE9247}" type="parTrans" cxnId="{99A3AFBB-9EE3-4F86-998B-2C87ABE52B99}">
      <dgm:prSet/>
      <dgm:spPr/>
      <dgm:t>
        <a:bodyPr/>
        <a:lstStyle/>
        <a:p>
          <a:endParaRPr lang="en-US"/>
        </a:p>
      </dgm:t>
    </dgm:pt>
    <dgm:pt modelId="{31B305D0-5239-491A-81C7-B1431BA6080E}" type="sibTrans" cxnId="{99A3AFBB-9EE3-4F86-998B-2C87ABE52B99}">
      <dgm:prSet/>
      <dgm:spPr/>
      <dgm:t>
        <a:bodyPr/>
        <a:lstStyle/>
        <a:p>
          <a:endParaRPr lang="en-US"/>
        </a:p>
      </dgm:t>
    </dgm:pt>
    <dgm:pt modelId="{D9F30AE5-7BE8-444A-BB1D-7580B8B1995E}">
      <dgm:prSet custT="1"/>
      <dgm:spPr/>
      <dgm:t>
        <a:bodyPr/>
        <a:lstStyle/>
        <a:p>
          <a:r>
            <a:rPr lang="fr-FR" sz="1100" b="0" i="0" u="sng" baseline="0" dirty="0"/>
            <a:t>Détermination du seuil de risque alpha</a:t>
          </a:r>
          <a:r>
            <a:rPr lang="fr-FR" sz="1100" b="0" i="0" baseline="0" dirty="0"/>
            <a:t> (seuil de rejet de H0) : Plus on veut limiter le risque de se tromper, plus on doit diminuer alpha. </a:t>
          </a:r>
          <a:endParaRPr lang="en-US" sz="1100" dirty="0"/>
        </a:p>
      </dgm:t>
    </dgm:pt>
    <dgm:pt modelId="{5FF96BC4-B9C5-4D0D-8833-074352A0CC62}" type="parTrans" cxnId="{665877D9-161A-428A-962A-7020B757745F}">
      <dgm:prSet/>
      <dgm:spPr/>
      <dgm:t>
        <a:bodyPr/>
        <a:lstStyle/>
        <a:p>
          <a:endParaRPr lang="en-US"/>
        </a:p>
      </dgm:t>
    </dgm:pt>
    <dgm:pt modelId="{55771E57-25ED-484F-8094-57532B3A79F4}" type="sibTrans" cxnId="{665877D9-161A-428A-962A-7020B757745F}">
      <dgm:prSet/>
      <dgm:spPr/>
      <dgm:t>
        <a:bodyPr/>
        <a:lstStyle/>
        <a:p>
          <a:endParaRPr lang="en-US"/>
        </a:p>
      </dgm:t>
    </dgm:pt>
    <dgm:pt modelId="{BAD99DD0-C842-486D-9EBF-7EEFBED73A56}">
      <dgm:prSet/>
      <dgm:spPr/>
      <dgm:t>
        <a:bodyPr/>
        <a:lstStyle/>
        <a:p>
          <a:r>
            <a:rPr lang="fr-FR" b="0" i="0" baseline="0"/>
            <a:t>alpha = 0,05 (5%)</a:t>
          </a:r>
          <a:endParaRPr lang="en-US"/>
        </a:p>
      </dgm:t>
    </dgm:pt>
    <dgm:pt modelId="{DD7BC81E-CAA2-431D-B3EC-49B15381AED6}" type="parTrans" cxnId="{06934AEC-CDEE-44A9-B2B9-F5E3249DA5BC}">
      <dgm:prSet/>
      <dgm:spPr/>
      <dgm:t>
        <a:bodyPr/>
        <a:lstStyle/>
        <a:p>
          <a:endParaRPr lang="en-US"/>
        </a:p>
      </dgm:t>
    </dgm:pt>
    <dgm:pt modelId="{4DD92889-1A41-4C43-A216-AE086C4AF6A1}" type="sibTrans" cxnId="{06934AEC-CDEE-44A9-B2B9-F5E3249DA5BC}">
      <dgm:prSet/>
      <dgm:spPr/>
      <dgm:t>
        <a:bodyPr/>
        <a:lstStyle/>
        <a:p>
          <a:endParaRPr lang="en-US"/>
        </a:p>
      </dgm:t>
    </dgm:pt>
    <dgm:pt modelId="{4EFE0B89-4E3F-44A4-BBA3-432F8AFAFCD9}">
      <dgm:prSet/>
      <dgm:spPr/>
      <dgm:t>
        <a:bodyPr/>
        <a:lstStyle/>
        <a:p>
          <a:r>
            <a:rPr lang="fr-FR" b="0" i="0" baseline="0" dirty="0"/>
            <a:t>Si p-value &lt; 0,05 = on rejette H0. </a:t>
          </a:r>
          <a:endParaRPr lang="en-US" dirty="0"/>
        </a:p>
      </dgm:t>
    </dgm:pt>
    <dgm:pt modelId="{6839FB46-37DB-4D98-9491-75F966EBB238}" type="parTrans" cxnId="{C54F6A71-DF71-4618-BD2B-6D6BC00424AB}">
      <dgm:prSet/>
      <dgm:spPr/>
      <dgm:t>
        <a:bodyPr/>
        <a:lstStyle/>
        <a:p>
          <a:endParaRPr lang="en-US"/>
        </a:p>
      </dgm:t>
    </dgm:pt>
    <dgm:pt modelId="{96C1B560-1655-4B9B-91BA-633E1D61A495}" type="sibTrans" cxnId="{C54F6A71-DF71-4618-BD2B-6D6BC00424AB}">
      <dgm:prSet/>
      <dgm:spPr/>
      <dgm:t>
        <a:bodyPr/>
        <a:lstStyle/>
        <a:p>
          <a:endParaRPr lang="en-US"/>
        </a:p>
      </dgm:t>
    </dgm:pt>
    <dgm:pt modelId="{4CA376ED-FFCA-496E-BFB6-9BE93DEF6EBB}">
      <dgm:prSet/>
      <dgm:spPr/>
      <dgm:t>
        <a:bodyPr/>
        <a:lstStyle/>
        <a:p>
          <a:r>
            <a:rPr lang="fr-FR" b="0" i="0" baseline="0" dirty="0"/>
            <a:t>Si p-value &gt; 0,05 = on accepte H1</a:t>
          </a:r>
        </a:p>
      </dgm:t>
    </dgm:pt>
    <dgm:pt modelId="{31CD984E-36E2-4DE0-B24C-7C3569114C73}" type="parTrans" cxnId="{EABADDD9-0B62-43D1-A7D7-DABE6B79B09A}">
      <dgm:prSet/>
      <dgm:spPr/>
      <dgm:t>
        <a:bodyPr/>
        <a:lstStyle/>
        <a:p>
          <a:endParaRPr lang="fr-FR"/>
        </a:p>
      </dgm:t>
    </dgm:pt>
    <dgm:pt modelId="{6D21CE2C-7510-47C5-99A9-A299118B8D04}" type="sibTrans" cxnId="{EABADDD9-0B62-43D1-A7D7-DABE6B79B09A}">
      <dgm:prSet/>
      <dgm:spPr/>
      <dgm:t>
        <a:bodyPr/>
        <a:lstStyle/>
        <a:p>
          <a:endParaRPr lang="fr-FR"/>
        </a:p>
      </dgm:t>
    </dgm:pt>
    <dgm:pt modelId="{79B36B22-2950-49A1-AF87-07E712534928}" type="pres">
      <dgm:prSet presAssocID="{C439228A-94F5-4F44-8AD9-616E2001434F}" presName="Name0" presStyleCnt="0">
        <dgm:presLayoutVars>
          <dgm:dir/>
          <dgm:animLvl val="lvl"/>
          <dgm:resizeHandles val="exact"/>
        </dgm:presLayoutVars>
      </dgm:prSet>
      <dgm:spPr/>
    </dgm:pt>
    <dgm:pt modelId="{F75CDD25-5656-4965-A609-03258EA297B8}" type="pres">
      <dgm:prSet presAssocID="{5691A785-1571-4F5A-BD0D-1EC7C7CEFF95}" presName="linNode" presStyleCnt="0"/>
      <dgm:spPr/>
    </dgm:pt>
    <dgm:pt modelId="{507A0CC9-A411-4DB2-ADDE-CEA8AB6FBA56}" type="pres">
      <dgm:prSet presAssocID="{5691A785-1571-4F5A-BD0D-1EC7C7CEFF95}" presName="parentText" presStyleLbl="node1" presStyleIdx="0" presStyleCnt="4" custScaleX="188969">
        <dgm:presLayoutVars>
          <dgm:chMax val="1"/>
          <dgm:bulletEnabled val="1"/>
        </dgm:presLayoutVars>
      </dgm:prSet>
      <dgm:spPr/>
    </dgm:pt>
    <dgm:pt modelId="{82679FB0-5F02-4625-827D-2F22C7916E8B}" type="pres">
      <dgm:prSet presAssocID="{3B3C09CF-5260-4EF4-BE69-B0CCE07215D7}" presName="sp" presStyleCnt="0"/>
      <dgm:spPr/>
    </dgm:pt>
    <dgm:pt modelId="{B5891420-8418-451D-AAF0-5CE49FAA01B2}" type="pres">
      <dgm:prSet presAssocID="{871A9252-8C4A-4602-8EE8-65F625171834}" presName="linNode" presStyleCnt="0"/>
      <dgm:spPr/>
    </dgm:pt>
    <dgm:pt modelId="{4AC2348D-175A-4F3B-B4D6-A962FBF4EE56}" type="pres">
      <dgm:prSet presAssocID="{871A9252-8C4A-4602-8EE8-65F62517183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01E1B39-7608-47A3-BF48-C8A069DE5308}" type="pres">
      <dgm:prSet presAssocID="{871A9252-8C4A-4602-8EE8-65F625171834}" presName="descendantText" presStyleLbl="alignAccFollowNode1" presStyleIdx="0" presStyleCnt="2">
        <dgm:presLayoutVars>
          <dgm:bulletEnabled val="1"/>
        </dgm:presLayoutVars>
      </dgm:prSet>
      <dgm:spPr/>
    </dgm:pt>
    <dgm:pt modelId="{E82A546B-7A05-449E-876C-F779C12D8CF4}" type="pres">
      <dgm:prSet presAssocID="{3A321D27-E27A-4ED1-A092-0875B4A6E879}" presName="sp" presStyleCnt="0"/>
      <dgm:spPr/>
    </dgm:pt>
    <dgm:pt modelId="{8D046305-07FD-42EF-96BA-DC7DA38A7D79}" type="pres">
      <dgm:prSet presAssocID="{41C4D360-E30A-490D-9AC8-BD1A0DFF6F42}" presName="linNode" presStyleCnt="0"/>
      <dgm:spPr/>
    </dgm:pt>
    <dgm:pt modelId="{F810F1C5-D23A-4CAE-AAE5-1232C62A9C7E}" type="pres">
      <dgm:prSet presAssocID="{41C4D360-E30A-490D-9AC8-BD1A0DFF6F42}" presName="parentText" presStyleLbl="node1" presStyleIdx="2" presStyleCnt="4" custScaleX="186188">
        <dgm:presLayoutVars>
          <dgm:chMax val="1"/>
          <dgm:bulletEnabled val="1"/>
        </dgm:presLayoutVars>
      </dgm:prSet>
      <dgm:spPr/>
    </dgm:pt>
    <dgm:pt modelId="{1CA6948A-8979-4D28-A8C4-C09DE2C9D85F}" type="pres">
      <dgm:prSet presAssocID="{31B305D0-5239-491A-81C7-B1431BA6080E}" presName="sp" presStyleCnt="0"/>
      <dgm:spPr/>
    </dgm:pt>
    <dgm:pt modelId="{CEACF944-9CC7-45BD-8084-C69734148164}" type="pres">
      <dgm:prSet presAssocID="{D9F30AE5-7BE8-444A-BB1D-7580B8B1995E}" presName="linNode" presStyleCnt="0"/>
      <dgm:spPr/>
    </dgm:pt>
    <dgm:pt modelId="{DAAA0960-1AE3-4F20-8A28-BBB642D50DBB}" type="pres">
      <dgm:prSet presAssocID="{D9F30AE5-7BE8-444A-BB1D-7580B8B1995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689A18D-2BAD-44BE-95AD-267D7F933FAF}" type="pres">
      <dgm:prSet presAssocID="{D9F30AE5-7BE8-444A-BB1D-7580B8B1995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C3E6F0C-B3AA-42F7-A7D7-1A0B0CA95C0D}" type="presOf" srcId="{41C4D360-E30A-490D-9AC8-BD1A0DFF6F42}" destId="{F810F1C5-D23A-4CAE-AAE5-1232C62A9C7E}" srcOrd="0" destOrd="0" presId="urn:microsoft.com/office/officeart/2005/8/layout/vList5"/>
    <dgm:cxn modelId="{672B1415-ACB8-4C9C-BCA8-8DBE88B4F33C}" type="presOf" srcId="{C439228A-94F5-4F44-8AD9-616E2001434F}" destId="{79B36B22-2950-49A1-AF87-07E712534928}" srcOrd="0" destOrd="0" presId="urn:microsoft.com/office/officeart/2005/8/layout/vList5"/>
    <dgm:cxn modelId="{1E38C02F-F240-4ECE-A023-BEC3F13AEA1A}" type="presOf" srcId="{A4FE5EEE-D9F6-4C57-A45D-8AE43DED18C1}" destId="{801E1B39-7608-47A3-BF48-C8A069DE5308}" srcOrd="0" destOrd="0" presId="urn:microsoft.com/office/officeart/2005/8/layout/vList5"/>
    <dgm:cxn modelId="{79B5CC36-4C43-4EE7-BA47-07DE28229329}" type="presOf" srcId="{C23798BA-0959-4293-A386-2102AA7EC406}" destId="{801E1B39-7608-47A3-BF48-C8A069DE5308}" srcOrd="0" destOrd="1" presId="urn:microsoft.com/office/officeart/2005/8/layout/vList5"/>
    <dgm:cxn modelId="{69AEED45-E2C1-4608-AA12-BF293BB8F88F}" type="presOf" srcId="{BAD99DD0-C842-486D-9EBF-7EEFBED73A56}" destId="{1689A18D-2BAD-44BE-95AD-267D7F933FAF}" srcOrd="0" destOrd="0" presId="urn:microsoft.com/office/officeart/2005/8/layout/vList5"/>
    <dgm:cxn modelId="{FB72396C-7629-4AB5-9433-0B2CE712C58F}" srcId="{C439228A-94F5-4F44-8AD9-616E2001434F}" destId="{871A9252-8C4A-4602-8EE8-65F625171834}" srcOrd="1" destOrd="0" parTransId="{A5302F15-F02F-40D6-8DBC-DEE4A95D8A4E}" sibTransId="{3A321D27-E27A-4ED1-A092-0875B4A6E879}"/>
    <dgm:cxn modelId="{C54F6A71-DF71-4618-BD2B-6D6BC00424AB}" srcId="{D9F30AE5-7BE8-444A-BB1D-7580B8B1995E}" destId="{4EFE0B89-4E3F-44A4-BBA3-432F8AFAFCD9}" srcOrd="1" destOrd="0" parTransId="{6839FB46-37DB-4D98-9491-75F966EBB238}" sibTransId="{96C1B560-1655-4B9B-91BA-633E1D61A495}"/>
    <dgm:cxn modelId="{F17D6593-E497-4E97-8ABF-8E66270ADAD3}" srcId="{871A9252-8C4A-4602-8EE8-65F625171834}" destId="{A4FE5EEE-D9F6-4C57-A45D-8AE43DED18C1}" srcOrd="0" destOrd="0" parTransId="{BD05F586-49D6-41D4-8ECE-2A9B95BFA287}" sibTransId="{5E4D981F-2A81-4105-8D1C-4611C2E4537D}"/>
    <dgm:cxn modelId="{DFF63D9F-DC94-45B9-96D5-2FE07B4FE6F5}" type="presOf" srcId="{D9F30AE5-7BE8-444A-BB1D-7580B8B1995E}" destId="{DAAA0960-1AE3-4F20-8A28-BBB642D50DBB}" srcOrd="0" destOrd="0" presId="urn:microsoft.com/office/officeart/2005/8/layout/vList5"/>
    <dgm:cxn modelId="{80B3EEA7-BC10-4DC9-B9DF-471EB5F4B18D}" type="presOf" srcId="{4EFE0B89-4E3F-44A4-BBA3-432F8AFAFCD9}" destId="{1689A18D-2BAD-44BE-95AD-267D7F933FAF}" srcOrd="0" destOrd="1" presId="urn:microsoft.com/office/officeart/2005/8/layout/vList5"/>
    <dgm:cxn modelId="{99A3AFBB-9EE3-4F86-998B-2C87ABE52B99}" srcId="{C439228A-94F5-4F44-8AD9-616E2001434F}" destId="{41C4D360-E30A-490D-9AC8-BD1A0DFF6F42}" srcOrd="2" destOrd="0" parTransId="{FD1202D4-037A-49CB-9E21-5AE6A0EE9247}" sibTransId="{31B305D0-5239-491A-81C7-B1431BA6080E}"/>
    <dgm:cxn modelId="{0BD450CA-649C-4053-83E6-4EBF69E6FF42}" srcId="{C439228A-94F5-4F44-8AD9-616E2001434F}" destId="{5691A785-1571-4F5A-BD0D-1EC7C7CEFF95}" srcOrd="0" destOrd="0" parTransId="{EC765EC0-994E-48C2-B7BB-11CDB4092413}" sibTransId="{3B3C09CF-5260-4EF4-BE69-B0CCE07215D7}"/>
    <dgm:cxn modelId="{F52C31D6-613F-4FD1-828F-3B2CE90A1FCA}" type="presOf" srcId="{5691A785-1571-4F5A-BD0D-1EC7C7CEFF95}" destId="{507A0CC9-A411-4DB2-ADDE-CEA8AB6FBA56}" srcOrd="0" destOrd="0" presId="urn:microsoft.com/office/officeart/2005/8/layout/vList5"/>
    <dgm:cxn modelId="{78B41DD9-DCE2-48B8-BDC9-52B9C7386DFD}" type="presOf" srcId="{4CA376ED-FFCA-496E-BFB6-9BE93DEF6EBB}" destId="{1689A18D-2BAD-44BE-95AD-267D7F933FAF}" srcOrd="0" destOrd="2" presId="urn:microsoft.com/office/officeart/2005/8/layout/vList5"/>
    <dgm:cxn modelId="{665877D9-161A-428A-962A-7020B757745F}" srcId="{C439228A-94F5-4F44-8AD9-616E2001434F}" destId="{D9F30AE5-7BE8-444A-BB1D-7580B8B1995E}" srcOrd="3" destOrd="0" parTransId="{5FF96BC4-B9C5-4D0D-8833-074352A0CC62}" sibTransId="{55771E57-25ED-484F-8094-57532B3A79F4}"/>
    <dgm:cxn modelId="{EABADDD9-0B62-43D1-A7D7-DABE6B79B09A}" srcId="{D9F30AE5-7BE8-444A-BB1D-7580B8B1995E}" destId="{4CA376ED-FFCA-496E-BFB6-9BE93DEF6EBB}" srcOrd="2" destOrd="0" parTransId="{31CD984E-36E2-4DE0-B24C-7C3569114C73}" sibTransId="{6D21CE2C-7510-47C5-99A9-A299118B8D04}"/>
    <dgm:cxn modelId="{54BF94E1-0D8A-4A02-8491-4C6CDDEF8B55}" type="presOf" srcId="{871A9252-8C4A-4602-8EE8-65F625171834}" destId="{4AC2348D-175A-4F3B-B4D6-A962FBF4EE56}" srcOrd="0" destOrd="0" presId="urn:microsoft.com/office/officeart/2005/8/layout/vList5"/>
    <dgm:cxn modelId="{87D9A0EB-504D-4C31-9CFF-EB61F750F23A}" srcId="{871A9252-8C4A-4602-8EE8-65F625171834}" destId="{C23798BA-0959-4293-A386-2102AA7EC406}" srcOrd="1" destOrd="0" parTransId="{76389E19-57C7-4E2A-8924-0A6191BA8DEB}" sibTransId="{C9F64E45-CBCD-43D7-802C-5EEF5F5013AA}"/>
    <dgm:cxn modelId="{06934AEC-CDEE-44A9-B2B9-F5E3249DA5BC}" srcId="{D9F30AE5-7BE8-444A-BB1D-7580B8B1995E}" destId="{BAD99DD0-C842-486D-9EBF-7EEFBED73A56}" srcOrd="0" destOrd="0" parTransId="{DD7BC81E-CAA2-431D-B3EC-49B15381AED6}" sibTransId="{4DD92889-1A41-4C43-A216-AE086C4AF6A1}"/>
    <dgm:cxn modelId="{05B063E7-0954-4368-9DCC-8553C44C5538}" type="presParOf" srcId="{79B36B22-2950-49A1-AF87-07E712534928}" destId="{F75CDD25-5656-4965-A609-03258EA297B8}" srcOrd="0" destOrd="0" presId="urn:microsoft.com/office/officeart/2005/8/layout/vList5"/>
    <dgm:cxn modelId="{EEF28F1B-3532-4359-A5E6-BBC63E48704E}" type="presParOf" srcId="{F75CDD25-5656-4965-A609-03258EA297B8}" destId="{507A0CC9-A411-4DB2-ADDE-CEA8AB6FBA56}" srcOrd="0" destOrd="0" presId="urn:microsoft.com/office/officeart/2005/8/layout/vList5"/>
    <dgm:cxn modelId="{6FA887B3-A4A0-4C4F-A6C0-1A7FA77A4BA8}" type="presParOf" srcId="{79B36B22-2950-49A1-AF87-07E712534928}" destId="{82679FB0-5F02-4625-827D-2F22C7916E8B}" srcOrd="1" destOrd="0" presId="urn:microsoft.com/office/officeart/2005/8/layout/vList5"/>
    <dgm:cxn modelId="{7C26D63A-B94A-485F-96E0-89062E64250E}" type="presParOf" srcId="{79B36B22-2950-49A1-AF87-07E712534928}" destId="{B5891420-8418-451D-AAF0-5CE49FAA01B2}" srcOrd="2" destOrd="0" presId="urn:microsoft.com/office/officeart/2005/8/layout/vList5"/>
    <dgm:cxn modelId="{01E64570-7598-447F-9A95-9BA2BB9943BD}" type="presParOf" srcId="{B5891420-8418-451D-AAF0-5CE49FAA01B2}" destId="{4AC2348D-175A-4F3B-B4D6-A962FBF4EE56}" srcOrd="0" destOrd="0" presId="urn:microsoft.com/office/officeart/2005/8/layout/vList5"/>
    <dgm:cxn modelId="{D32D06EE-B1B1-48F4-AABC-EBCF793B946B}" type="presParOf" srcId="{B5891420-8418-451D-AAF0-5CE49FAA01B2}" destId="{801E1B39-7608-47A3-BF48-C8A069DE5308}" srcOrd="1" destOrd="0" presId="urn:microsoft.com/office/officeart/2005/8/layout/vList5"/>
    <dgm:cxn modelId="{09147C49-1E82-4FED-AE1E-B9E0D2F98411}" type="presParOf" srcId="{79B36B22-2950-49A1-AF87-07E712534928}" destId="{E82A546B-7A05-449E-876C-F779C12D8CF4}" srcOrd="3" destOrd="0" presId="urn:microsoft.com/office/officeart/2005/8/layout/vList5"/>
    <dgm:cxn modelId="{18F49D79-2CDA-404A-826D-6A953CFFDEBE}" type="presParOf" srcId="{79B36B22-2950-49A1-AF87-07E712534928}" destId="{8D046305-07FD-42EF-96BA-DC7DA38A7D79}" srcOrd="4" destOrd="0" presId="urn:microsoft.com/office/officeart/2005/8/layout/vList5"/>
    <dgm:cxn modelId="{A01E64AB-9E0C-4BA4-87B6-01F7061DC94B}" type="presParOf" srcId="{8D046305-07FD-42EF-96BA-DC7DA38A7D79}" destId="{F810F1C5-D23A-4CAE-AAE5-1232C62A9C7E}" srcOrd="0" destOrd="0" presId="urn:microsoft.com/office/officeart/2005/8/layout/vList5"/>
    <dgm:cxn modelId="{7BC062D8-2CA0-47DC-B84C-076F067989DD}" type="presParOf" srcId="{79B36B22-2950-49A1-AF87-07E712534928}" destId="{1CA6948A-8979-4D28-A8C4-C09DE2C9D85F}" srcOrd="5" destOrd="0" presId="urn:microsoft.com/office/officeart/2005/8/layout/vList5"/>
    <dgm:cxn modelId="{A8BC2781-D018-4509-AC6B-5818E742BFA6}" type="presParOf" srcId="{79B36B22-2950-49A1-AF87-07E712534928}" destId="{CEACF944-9CC7-45BD-8084-C69734148164}" srcOrd="6" destOrd="0" presId="urn:microsoft.com/office/officeart/2005/8/layout/vList5"/>
    <dgm:cxn modelId="{32214C91-74E3-4319-A620-BCEF82ACF415}" type="presParOf" srcId="{CEACF944-9CC7-45BD-8084-C69734148164}" destId="{DAAA0960-1AE3-4F20-8A28-BBB642D50DBB}" srcOrd="0" destOrd="0" presId="urn:microsoft.com/office/officeart/2005/8/layout/vList5"/>
    <dgm:cxn modelId="{9C02B373-2DBE-4BBB-B497-9BEE92D80C31}" type="presParOf" srcId="{CEACF944-9CC7-45BD-8084-C69734148164}" destId="{1689A18D-2BAD-44BE-95AD-267D7F933FA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39228A-94F5-4F44-8AD9-616E2001434F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1A785-1571-4F5A-BD0D-1EC7C7CEFF95}">
      <dgm:prSet custT="1"/>
      <dgm:spPr/>
      <dgm:t>
        <a:bodyPr/>
        <a:lstStyle/>
        <a:p>
          <a:r>
            <a:rPr lang="fr-FR" sz="1100" b="0" i="0" u="sng" baseline="0" dirty="0"/>
            <a:t>Question : l'âge a t-il une influence sur la fréquence des achats ?</a:t>
          </a:r>
          <a:endParaRPr lang="en-US" sz="1100" dirty="0"/>
        </a:p>
      </dgm:t>
    </dgm:pt>
    <dgm:pt modelId="{EC765EC0-994E-48C2-B7BB-11CDB4092413}" type="parTrans" cxnId="{0BD450CA-649C-4053-83E6-4EBF69E6FF42}">
      <dgm:prSet/>
      <dgm:spPr/>
      <dgm:t>
        <a:bodyPr/>
        <a:lstStyle/>
        <a:p>
          <a:endParaRPr lang="en-US"/>
        </a:p>
      </dgm:t>
    </dgm:pt>
    <dgm:pt modelId="{3B3C09CF-5260-4EF4-BE69-B0CCE07215D7}" type="sibTrans" cxnId="{0BD450CA-649C-4053-83E6-4EBF69E6FF42}">
      <dgm:prSet/>
      <dgm:spPr/>
      <dgm:t>
        <a:bodyPr/>
        <a:lstStyle/>
        <a:p>
          <a:endParaRPr lang="en-US"/>
        </a:p>
      </dgm:t>
    </dgm:pt>
    <dgm:pt modelId="{871A9252-8C4A-4602-8EE8-65F625171834}">
      <dgm:prSet custT="1"/>
      <dgm:spPr/>
      <dgm:t>
        <a:bodyPr/>
        <a:lstStyle/>
        <a:p>
          <a:r>
            <a:rPr lang="fr-FR" sz="1100" b="0" i="0" u="sng" baseline="0" dirty="0"/>
            <a:t>Détermination des hypothèses nulle et alternative</a:t>
          </a:r>
          <a:endParaRPr lang="en-US" sz="1100" dirty="0"/>
        </a:p>
      </dgm:t>
    </dgm:pt>
    <dgm:pt modelId="{A5302F15-F02F-40D6-8DBC-DEE4A95D8A4E}" type="parTrans" cxnId="{FB72396C-7629-4AB5-9433-0B2CE712C58F}">
      <dgm:prSet/>
      <dgm:spPr/>
      <dgm:t>
        <a:bodyPr/>
        <a:lstStyle/>
        <a:p>
          <a:endParaRPr lang="en-US"/>
        </a:p>
      </dgm:t>
    </dgm:pt>
    <dgm:pt modelId="{3A321D27-E27A-4ED1-A092-0875B4A6E879}" type="sibTrans" cxnId="{FB72396C-7629-4AB5-9433-0B2CE712C58F}">
      <dgm:prSet/>
      <dgm:spPr/>
      <dgm:t>
        <a:bodyPr/>
        <a:lstStyle/>
        <a:p>
          <a:endParaRPr lang="en-US"/>
        </a:p>
      </dgm:t>
    </dgm:pt>
    <dgm:pt modelId="{A4FE5EEE-D9F6-4C57-A45D-8AE43DED18C1}">
      <dgm:prSet/>
      <dgm:spPr/>
      <dgm:t>
        <a:bodyPr/>
        <a:lstStyle/>
        <a:p>
          <a:r>
            <a:rPr lang="fr-FR" b="0" i="0" baseline="0" dirty="0"/>
            <a:t>Hypothèse H0 = il n'y a pas de relation entre l'âge et la fréquence des achats</a:t>
          </a:r>
          <a:endParaRPr lang="en-US" dirty="0"/>
        </a:p>
      </dgm:t>
    </dgm:pt>
    <dgm:pt modelId="{BD05F586-49D6-41D4-8ECE-2A9B95BFA287}" type="parTrans" cxnId="{F17D6593-E497-4E97-8ABF-8E66270ADAD3}">
      <dgm:prSet/>
      <dgm:spPr/>
      <dgm:t>
        <a:bodyPr/>
        <a:lstStyle/>
        <a:p>
          <a:endParaRPr lang="en-US"/>
        </a:p>
      </dgm:t>
    </dgm:pt>
    <dgm:pt modelId="{5E4D981F-2A81-4105-8D1C-4611C2E4537D}" type="sibTrans" cxnId="{F17D6593-E497-4E97-8ABF-8E66270ADAD3}">
      <dgm:prSet/>
      <dgm:spPr/>
      <dgm:t>
        <a:bodyPr/>
        <a:lstStyle/>
        <a:p>
          <a:endParaRPr lang="en-US"/>
        </a:p>
      </dgm:t>
    </dgm:pt>
    <dgm:pt modelId="{C23798BA-0959-4293-A386-2102AA7EC406}">
      <dgm:prSet/>
      <dgm:spPr/>
      <dgm:t>
        <a:bodyPr/>
        <a:lstStyle/>
        <a:p>
          <a:r>
            <a:rPr lang="fr-FR" b="0" i="0" baseline="0" dirty="0"/>
            <a:t>Hypothèse alternative H1 = il y a une corrélation entre ces deux variables.</a:t>
          </a:r>
          <a:endParaRPr lang="en-US" dirty="0"/>
        </a:p>
      </dgm:t>
    </dgm:pt>
    <dgm:pt modelId="{76389E19-57C7-4E2A-8924-0A6191BA8DEB}" type="parTrans" cxnId="{87D9A0EB-504D-4C31-9CFF-EB61F750F23A}">
      <dgm:prSet/>
      <dgm:spPr/>
      <dgm:t>
        <a:bodyPr/>
        <a:lstStyle/>
        <a:p>
          <a:endParaRPr lang="en-US"/>
        </a:p>
      </dgm:t>
    </dgm:pt>
    <dgm:pt modelId="{C9F64E45-CBCD-43D7-802C-5EEF5F5013AA}" type="sibTrans" cxnId="{87D9A0EB-504D-4C31-9CFF-EB61F750F23A}">
      <dgm:prSet/>
      <dgm:spPr/>
      <dgm:t>
        <a:bodyPr/>
        <a:lstStyle/>
        <a:p>
          <a:endParaRPr lang="en-US"/>
        </a:p>
      </dgm:t>
    </dgm:pt>
    <dgm:pt modelId="{41C4D360-E30A-490D-9AC8-BD1A0DFF6F42}">
      <dgm:prSet custT="1"/>
      <dgm:spPr/>
      <dgm:t>
        <a:bodyPr/>
        <a:lstStyle/>
        <a:p>
          <a:pPr algn="ctr"/>
          <a:r>
            <a:rPr lang="fr-FR" sz="1100" i="0" u="sng" dirty="0">
              <a:solidFill>
                <a:schemeClr val="bg1"/>
              </a:solidFill>
            </a:rPr>
            <a:t>Détermination des tests </a:t>
          </a:r>
          <a:r>
            <a:rPr lang="fr-FR" sz="1100" i="0" dirty="0">
              <a:solidFill>
                <a:schemeClr val="bg1"/>
              </a:solidFill>
            </a:rPr>
            <a:t>: </a:t>
          </a:r>
        </a:p>
        <a:p>
          <a:pPr algn="ctr"/>
          <a:r>
            <a:rPr lang="fr-FR" sz="1100" b="0" i="0" dirty="0">
              <a:solidFill>
                <a:schemeClr val="bg1"/>
              </a:solidFill>
              <a:effectLst/>
            </a:rPr>
            <a:t>Nous allons donc pouvoir effectuer les tests suivants :</a:t>
          </a:r>
        </a:p>
        <a:p>
          <a:pPr algn="ctr">
            <a:buFont typeface="+mj-lt"/>
            <a:buAutoNum type="arabicPeriod"/>
          </a:pPr>
          <a:r>
            <a:rPr lang="fr-FR" sz="1100" b="0" i="0" dirty="0">
              <a:solidFill>
                <a:schemeClr val="bg1"/>
              </a:solidFill>
              <a:effectLst/>
            </a:rPr>
            <a:t>Test de rang Spearman</a:t>
          </a:r>
        </a:p>
      </dgm:t>
    </dgm:pt>
    <dgm:pt modelId="{FD1202D4-037A-49CB-9E21-5AE6A0EE9247}" type="parTrans" cxnId="{99A3AFBB-9EE3-4F86-998B-2C87ABE52B99}">
      <dgm:prSet/>
      <dgm:spPr/>
      <dgm:t>
        <a:bodyPr/>
        <a:lstStyle/>
        <a:p>
          <a:endParaRPr lang="en-US"/>
        </a:p>
      </dgm:t>
    </dgm:pt>
    <dgm:pt modelId="{31B305D0-5239-491A-81C7-B1431BA6080E}" type="sibTrans" cxnId="{99A3AFBB-9EE3-4F86-998B-2C87ABE52B99}">
      <dgm:prSet/>
      <dgm:spPr/>
      <dgm:t>
        <a:bodyPr/>
        <a:lstStyle/>
        <a:p>
          <a:endParaRPr lang="en-US"/>
        </a:p>
      </dgm:t>
    </dgm:pt>
    <dgm:pt modelId="{D9F30AE5-7BE8-444A-BB1D-7580B8B1995E}">
      <dgm:prSet custT="1"/>
      <dgm:spPr/>
      <dgm:t>
        <a:bodyPr/>
        <a:lstStyle/>
        <a:p>
          <a:r>
            <a:rPr lang="fr-FR" sz="1100" b="0" i="0" u="sng" baseline="0" dirty="0"/>
            <a:t>Détermination du seuil de risque alpha</a:t>
          </a:r>
          <a:r>
            <a:rPr lang="fr-FR" sz="1100" b="0" i="0" baseline="0" dirty="0"/>
            <a:t> (seuil de rejet de H0) : Plus on veut limiter le risque de se tromper, plus on doit diminuer alpha. </a:t>
          </a:r>
          <a:endParaRPr lang="en-US" sz="1100" dirty="0"/>
        </a:p>
      </dgm:t>
    </dgm:pt>
    <dgm:pt modelId="{5FF96BC4-B9C5-4D0D-8833-074352A0CC62}" type="parTrans" cxnId="{665877D9-161A-428A-962A-7020B757745F}">
      <dgm:prSet/>
      <dgm:spPr/>
      <dgm:t>
        <a:bodyPr/>
        <a:lstStyle/>
        <a:p>
          <a:endParaRPr lang="en-US"/>
        </a:p>
      </dgm:t>
    </dgm:pt>
    <dgm:pt modelId="{55771E57-25ED-484F-8094-57532B3A79F4}" type="sibTrans" cxnId="{665877D9-161A-428A-962A-7020B757745F}">
      <dgm:prSet/>
      <dgm:spPr/>
      <dgm:t>
        <a:bodyPr/>
        <a:lstStyle/>
        <a:p>
          <a:endParaRPr lang="en-US"/>
        </a:p>
      </dgm:t>
    </dgm:pt>
    <dgm:pt modelId="{BAD99DD0-C842-486D-9EBF-7EEFBED73A56}">
      <dgm:prSet/>
      <dgm:spPr/>
      <dgm:t>
        <a:bodyPr/>
        <a:lstStyle/>
        <a:p>
          <a:r>
            <a:rPr lang="fr-FR" b="0" i="0" baseline="0"/>
            <a:t>alpha = 0,05 (5%)</a:t>
          </a:r>
          <a:endParaRPr lang="en-US"/>
        </a:p>
      </dgm:t>
    </dgm:pt>
    <dgm:pt modelId="{DD7BC81E-CAA2-431D-B3EC-49B15381AED6}" type="parTrans" cxnId="{06934AEC-CDEE-44A9-B2B9-F5E3249DA5BC}">
      <dgm:prSet/>
      <dgm:spPr/>
      <dgm:t>
        <a:bodyPr/>
        <a:lstStyle/>
        <a:p>
          <a:endParaRPr lang="en-US"/>
        </a:p>
      </dgm:t>
    </dgm:pt>
    <dgm:pt modelId="{4DD92889-1A41-4C43-A216-AE086C4AF6A1}" type="sibTrans" cxnId="{06934AEC-CDEE-44A9-B2B9-F5E3249DA5BC}">
      <dgm:prSet/>
      <dgm:spPr/>
      <dgm:t>
        <a:bodyPr/>
        <a:lstStyle/>
        <a:p>
          <a:endParaRPr lang="en-US"/>
        </a:p>
      </dgm:t>
    </dgm:pt>
    <dgm:pt modelId="{4EFE0B89-4E3F-44A4-BBA3-432F8AFAFCD9}">
      <dgm:prSet/>
      <dgm:spPr/>
      <dgm:t>
        <a:bodyPr/>
        <a:lstStyle/>
        <a:p>
          <a:r>
            <a:rPr lang="fr-FR" b="0" i="0" baseline="0" dirty="0"/>
            <a:t>Si p-value &lt; 0,05 = on rejette H0. </a:t>
          </a:r>
          <a:endParaRPr lang="en-US" dirty="0"/>
        </a:p>
      </dgm:t>
    </dgm:pt>
    <dgm:pt modelId="{6839FB46-37DB-4D98-9491-75F966EBB238}" type="parTrans" cxnId="{C54F6A71-DF71-4618-BD2B-6D6BC00424AB}">
      <dgm:prSet/>
      <dgm:spPr/>
      <dgm:t>
        <a:bodyPr/>
        <a:lstStyle/>
        <a:p>
          <a:endParaRPr lang="en-US"/>
        </a:p>
      </dgm:t>
    </dgm:pt>
    <dgm:pt modelId="{96C1B560-1655-4B9B-91BA-633E1D61A495}" type="sibTrans" cxnId="{C54F6A71-DF71-4618-BD2B-6D6BC00424AB}">
      <dgm:prSet/>
      <dgm:spPr/>
      <dgm:t>
        <a:bodyPr/>
        <a:lstStyle/>
        <a:p>
          <a:endParaRPr lang="en-US"/>
        </a:p>
      </dgm:t>
    </dgm:pt>
    <dgm:pt modelId="{4CA376ED-FFCA-496E-BFB6-9BE93DEF6EBB}">
      <dgm:prSet/>
      <dgm:spPr/>
      <dgm:t>
        <a:bodyPr/>
        <a:lstStyle/>
        <a:p>
          <a:r>
            <a:rPr lang="fr-FR" b="0" i="0" baseline="0" dirty="0"/>
            <a:t>Si p-value &gt; 0,05 = on accepte H1</a:t>
          </a:r>
        </a:p>
      </dgm:t>
    </dgm:pt>
    <dgm:pt modelId="{31CD984E-36E2-4DE0-B24C-7C3569114C73}" type="parTrans" cxnId="{EABADDD9-0B62-43D1-A7D7-DABE6B79B09A}">
      <dgm:prSet/>
      <dgm:spPr/>
      <dgm:t>
        <a:bodyPr/>
        <a:lstStyle/>
        <a:p>
          <a:endParaRPr lang="fr-FR"/>
        </a:p>
      </dgm:t>
    </dgm:pt>
    <dgm:pt modelId="{6D21CE2C-7510-47C5-99A9-A299118B8D04}" type="sibTrans" cxnId="{EABADDD9-0B62-43D1-A7D7-DABE6B79B09A}">
      <dgm:prSet/>
      <dgm:spPr/>
      <dgm:t>
        <a:bodyPr/>
        <a:lstStyle/>
        <a:p>
          <a:endParaRPr lang="fr-FR"/>
        </a:p>
      </dgm:t>
    </dgm:pt>
    <dgm:pt modelId="{79B36B22-2950-49A1-AF87-07E712534928}" type="pres">
      <dgm:prSet presAssocID="{C439228A-94F5-4F44-8AD9-616E2001434F}" presName="Name0" presStyleCnt="0">
        <dgm:presLayoutVars>
          <dgm:dir/>
          <dgm:animLvl val="lvl"/>
          <dgm:resizeHandles val="exact"/>
        </dgm:presLayoutVars>
      </dgm:prSet>
      <dgm:spPr/>
    </dgm:pt>
    <dgm:pt modelId="{F75CDD25-5656-4965-A609-03258EA297B8}" type="pres">
      <dgm:prSet presAssocID="{5691A785-1571-4F5A-BD0D-1EC7C7CEFF95}" presName="linNode" presStyleCnt="0"/>
      <dgm:spPr/>
    </dgm:pt>
    <dgm:pt modelId="{507A0CC9-A411-4DB2-ADDE-CEA8AB6FBA56}" type="pres">
      <dgm:prSet presAssocID="{5691A785-1571-4F5A-BD0D-1EC7C7CEFF95}" presName="parentText" presStyleLbl="node1" presStyleIdx="0" presStyleCnt="4" custScaleX="131929">
        <dgm:presLayoutVars>
          <dgm:chMax val="1"/>
          <dgm:bulletEnabled val="1"/>
        </dgm:presLayoutVars>
      </dgm:prSet>
      <dgm:spPr/>
    </dgm:pt>
    <dgm:pt modelId="{82679FB0-5F02-4625-827D-2F22C7916E8B}" type="pres">
      <dgm:prSet presAssocID="{3B3C09CF-5260-4EF4-BE69-B0CCE07215D7}" presName="sp" presStyleCnt="0"/>
      <dgm:spPr/>
    </dgm:pt>
    <dgm:pt modelId="{B5891420-8418-451D-AAF0-5CE49FAA01B2}" type="pres">
      <dgm:prSet presAssocID="{871A9252-8C4A-4602-8EE8-65F625171834}" presName="linNode" presStyleCnt="0"/>
      <dgm:spPr/>
    </dgm:pt>
    <dgm:pt modelId="{4AC2348D-175A-4F3B-B4D6-A962FBF4EE56}" type="pres">
      <dgm:prSet presAssocID="{871A9252-8C4A-4602-8EE8-65F62517183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01E1B39-7608-47A3-BF48-C8A069DE5308}" type="pres">
      <dgm:prSet presAssocID="{871A9252-8C4A-4602-8EE8-65F625171834}" presName="descendantText" presStyleLbl="alignAccFollowNode1" presStyleIdx="0" presStyleCnt="2">
        <dgm:presLayoutVars>
          <dgm:bulletEnabled val="1"/>
        </dgm:presLayoutVars>
      </dgm:prSet>
      <dgm:spPr/>
    </dgm:pt>
    <dgm:pt modelId="{E82A546B-7A05-449E-876C-F779C12D8CF4}" type="pres">
      <dgm:prSet presAssocID="{3A321D27-E27A-4ED1-A092-0875B4A6E879}" presName="sp" presStyleCnt="0"/>
      <dgm:spPr/>
    </dgm:pt>
    <dgm:pt modelId="{8D046305-07FD-42EF-96BA-DC7DA38A7D79}" type="pres">
      <dgm:prSet presAssocID="{41C4D360-E30A-490D-9AC8-BD1A0DFF6F42}" presName="linNode" presStyleCnt="0"/>
      <dgm:spPr/>
    </dgm:pt>
    <dgm:pt modelId="{F810F1C5-D23A-4CAE-AAE5-1232C62A9C7E}" type="pres">
      <dgm:prSet presAssocID="{41C4D360-E30A-490D-9AC8-BD1A0DFF6F42}" presName="parentText" presStyleLbl="node1" presStyleIdx="2" presStyleCnt="4" custScaleX="129140">
        <dgm:presLayoutVars>
          <dgm:chMax val="1"/>
          <dgm:bulletEnabled val="1"/>
        </dgm:presLayoutVars>
      </dgm:prSet>
      <dgm:spPr/>
    </dgm:pt>
    <dgm:pt modelId="{1CA6948A-8979-4D28-A8C4-C09DE2C9D85F}" type="pres">
      <dgm:prSet presAssocID="{31B305D0-5239-491A-81C7-B1431BA6080E}" presName="sp" presStyleCnt="0"/>
      <dgm:spPr/>
    </dgm:pt>
    <dgm:pt modelId="{CEACF944-9CC7-45BD-8084-C69734148164}" type="pres">
      <dgm:prSet presAssocID="{D9F30AE5-7BE8-444A-BB1D-7580B8B1995E}" presName="linNode" presStyleCnt="0"/>
      <dgm:spPr/>
    </dgm:pt>
    <dgm:pt modelId="{DAAA0960-1AE3-4F20-8A28-BBB642D50DBB}" type="pres">
      <dgm:prSet presAssocID="{D9F30AE5-7BE8-444A-BB1D-7580B8B1995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689A18D-2BAD-44BE-95AD-267D7F933FAF}" type="pres">
      <dgm:prSet presAssocID="{D9F30AE5-7BE8-444A-BB1D-7580B8B1995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C3E6F0C-B3AA-42F7-A7D7-1A0B0CA95C0D}" type="presOf" srcId="{41C4D360-E30A-490D-9AC8-BD1A0DFF6F42}" destId="{F810F1C5-D23A-4CAE-AAE5-1232C62A9C7E}" srcOrd="0" destOrd="0" presId="urn:microsoft.com/office/officeart/2005/8/layout/vList5"/>
    <dgm:cxn modelId="{672B1415-ACB8-4C9C-BCA8-8DBE88B4F33C}" type="presOf" srcId="{C439228A-94F5-4F44-8AD9-616E2001434F}" destId="{79B36B22-2950-49A1-AF87-07E712534928}" srcOrd="0" destOrd="0" presId="urn:microsoft.com/office/officeart/2005/8/layout/vList5"/>
    <dgm:cxn modelId="{1E38C02F-F240-4ECE-A023-BEC3F13AEA1A}" type="presOf" srcId="{A4FE5EEE-D9F6-4C57-A45D-8AE43DED18C1}" destId="{801E1B39-7608-47A3-BF48-C8A069DE5308}" srcOrd="0" destOrd="0" presId="urn:microsoft.com/office/officeart/2005/8/layout/vList5"/>
    <dgm:cxn modelId="{79B5CC36-4C43-4EE7-BA47-07DE28229329}" type="presOf" srcId="{C23798BA-0959-4293-A386-2102AA7EC406}" destId="{801E1B39-7608-47A3-BF48-C8A069DE5308}" srcOrd="0" destOrd="1" presId="urn:microsoft.com/office/officeart/2005/8/layout/vList5"/>
    <dgm:cxn modelId="{69AEED45-E2C1-4608-AA12-BF293BB8F88F}" type="presOf" srcId="{BAD99DD0-C842-486D-9EBF-7EEFBED73A56}" destId="{1689A18D-2BAD-44BE-95AD-267D7F933FAF}" srcOrd="0" destOrd="0" presId="urn:microsoft.com/office/officeart/2005/8/layout/vList5"/>
    <dgm:cxn modelId="{FB72396C-7629-4AB5-9433-0B2CE712C58F}" srcId="{C439228A-94F5-4F44-8AD9-616E2001434F}" destId="{871A9252-8C4A-4602-8EE8-65F625171834}" srcOrd="1" destOrd="0" parTransId="{A5302F15-F02F-40D6-8DBC-DEE4A95D8A4E}" sibTransId="{3A321D27-E27A-4ED1-A092-0875B4A6E879}"/>
    <dgm:cxn modelId="{C54F6A71-DF71-4618-BD2B-6D6BC00424AB}" srcId="{D9F30AE5-7BE8-444A-BB1D-7580B8B1995E}" destId="{4EFE0B89-4E3F-44A4-BBA3-432F8AFAFCD9}" srcOrd="1" destOrd="0" parTransId="{6839FB46-37DB-4D98-9491-75F966EBB238}" sibTransId="{96C1B560-1655-4B9B-91BA-633E1D61A495}"/>
    <dgm:cxn modelId="{F17D6593-E497-4E97-8ABF-8E66270ADAD3}" srcId="{871A9252-8C4A-4602-8EE8-65F625171834}" destId="{A4FE5EEE-D9F6-4C57-A45D-8AE43DED18C1}" srcOrd="0" destOrd="0" parTransId="{BD05F586-49D6-41D4-8ECE-2A9B95BFA287}" sibTransId="{5E4D981F-2A81-4105-8D1C-4611C2E4537D}"/>
    <dgm:cxn modelId="{DFF63D9F-DC94-45B9-96D5-2FE07B4FE6F5}" type="presOf" srcId="{D9F30AE5-7BE8-444A-BB1D-7580B8B1995E}" destId="{DAAA0960-1AE3-4F20-8A28-BBB642D50DBB}" srcOrd="0" destOrd="0" presId="urn:microsoft.com/office/officeart/2005/8/layout/vList5"/>
    <dgm:cxn modelId="{80B3EEA7-BC10-4DC9-B9DF-471EB5F4B18D}" type="presOf" srcId="{4EFE0B89-4E3F-44A4-BBA3-432F8AFAFCD9}" destId="{1689A18D-2BAD-44BE-95AD-267D7F933FAF}" srcOrd="0" destOrd="1" presId="urn:microsoft.com/office/officeart/2005/8/layout/vList5"/>
    <dgm:cxn modelId="{99A3AFBB-9EE3-4F86-998B-2C87ABE52B99}" srcId="{C439228A-94F5-4F44-8AD9-616E2001434F}" destId="{41C4D360-E30A-490D-9AC8-BD1A0DFF6F42}" srcOrd="2" destOrd="0" parTransId="{FD1202D4-037A-49CB-9E21-5AE6A0EE9247}" sibTransId="{31B305D0-5239-491A-81C7-B1431BA6080E}"/>
    <dgm:cxn modelId="{0BD450CA-649C-4053-83E6-4EBF69E6FF42}" srcId="{C439228A-94F5-4F44-8AD9-616E2001434F}" destId="{5691A785-1571-4F5A-BD0D-1EC7C7CEFF95}" srcOrd="0" destOrd="0" parTransId="{EC765EC0-994E-48C2-B7BB-11CDB4092413}" sibTransId="{3B3C09CF-5260-4EF4-BE69-B0CCE07215D7}"/>
    <dgm:cxn modelId="{F52C31D6-613F-4FD1-828F-3B2CE90A1FCA}" type="presOf" srcId="{5691A785-1571-4F5A-BD0D-1EC7C7CEFF95}" destId="{507A0CC9-A411-4DB2-ADDE-CEA8AB6FBA56}" srcOrd="0" destOrd="0" presId="urn:microsoft.com/office/officeart/2005/8/layout/vList5"/>
    <dgm:cxn modelId="{78B41DD9-DCE2-48B8-BDC9-52B9C7386DFD}" type="presOf" srcId="{4CA376ED-FFCA-496E-BFB6-9BE93DEF6EBB}" destId="{1689A18D-2BAD-44BE-95AD-267D7F933FAF}" srcOrd="0" destOrd="2" presId="urn:microsoft.com/office/officeart/2005/8/layout/vList5"/>
    <dgm:cxn modelId="{665877D9-161A-428A-962A-7020B757745F}" srcId="{C439228A-94F5-4F44-8AD9-616E2001434F}" destId="{D9F30AE5-7BE8-444A-BB1D-7580B8B1995E}" srcOrd="3" destOrd="0" parTransId="{5FF96BC4-B9C5-4D0D-8833-074352A0CC62}" sibTransId="{55771E57-25ED-484F-8094-57532B3A79F4}"/>
    <dgm:cxn modelId="{EABADDD9-0B62-43D1-A7D7-DABE6B79B09A}" srcId="{D9F30AE5-7BE8-444A-BB1D-7580B8B1995E}" destId="{4CA376ED-FFCA-496E-BFB6-9BE93DEF6EBB}" srcOrd="2" destOrd="0" parTransId="{31CD984E-36E2-4DE0-B24C-7C3569114C73}" sibTransId="{6D21CE2C-7510-47C5-99A9-A299118B8D04}"/>
    <dgm:cxn modelId="{54BF94E1-0D8A-4A02-8491-4C6CDDEF8B55}" type="presOf" srcId="{871A9252-8C4A-4602-8EE8-65F625171834}" destId="{4AC2348D-175A-4F3B-B4D6-A962FBF4EE56}" srcOrd="0" destOrd="0" presId="urn:microsoft.com/office/officeart/2005/8/layout/vList5"/>
    <dgm:cxn modelId="{87D9A0EB-504D-4C31-9CFF-EB61F750F23A}" srcId="{871A9252-8C4A-4602-8EE8-65F625171834}" destId="{C23798BA-0959-4293-A386-2102AA7EC406}" srcOrd="1" destOrd="0" parTransId="{76389E19-57C7-4E2A-8924-0A6191BA8DEB}" sibTransId="{C9F64E45-CBCD-43D7-802C-5EEF5F5013AA}"/>
    <dgm:cxn modelId="{06934AEC-CDEE-44A9-B2B9-F5E3249DA5BC}" srcId="{D9F30AE5-7BE8-444A-BB1D-7580B8B1995E}" destId="{BAD99DD0-C842-486D-9EBF-7EEFBED73A56}" srcOrd="0" destOrd="0" parTransId="{DD7BC81E-CAA2-431D-B3EC-49B15381AED6}" sibTransId="{4DD92889-1A41-4C43-A216-AE086C4AF6A1}"/>
    <dgm:cxn modelId="{05B063E7-0954-4368-9DCC-8553C44C5538}" type="presParOf" srcId="{79B36B22-2950-49A1-AF87-07E712534928}" destId="{F75CDD25-5656-4965-A609-03258EA297B8}" srcOrd="0" destOrd="0" presId="urn:microsoft.com/office/officeart/2005/8/layout/vList5"/>
    <dgm:cxn modelId="{EEF28F1B-3532-4359-A5E6-BBC63E48704E}" type="presParOf" srcId="{F75CDD25-5656-4965-A609-03258EA297B8}" destId="{507A0CC9-A411-4DB2-ADDE-CEA8AB6FBA56}" srcOrd="0" destOrd="0" presId="urn:microsoft.com/office/officeart/2005/8/layout/vList5"/>
    <dgm:cxn modelId="{6FA887B3-A4A0-4C4F-A6C0-1A7FA77A4BA8}" type="presParOf" srcId="{79B36B22-2950-49A1-AF87-07E712534928}" destId="{82679FB0-5F02-4625-827D-2F22C7916E8B}" srcOrd="1" destOrd="0" presId="urn:microsoft.com/office/officeart/2005/8/layout/vList5"/>
    <dgm:cxn modelId="{7C26D63A-B94A-485F-96E0-89062E64250E}" type="presParOf" srcId="{79B36B22-2950-49A1-AF87-07E712534928}" destId="{B5891420-8418-451D-AAF0-5CE49FAA01B2}" srcOrd="2" destOrd="0" presId="urn:microsoft.com/office/officeart/2005/8/layout/vList5"/>
    <dgm:cxn modelId="{01E64570-7598-447F-9A95-9BA2BB9943BD}" type="presParOf" srcId="{B5891420-8418-451D-AAF0-5CE49FAA01B2}" destId="{4AC2348D-175A-4F3B-B4D6-A962FBF4EE56}" srcOrd="0" destOrd="0" presId="urn:microsoft.com/office/officeart/2005/8/layout/vList5"/>
    <dgm:cxn modelId="{D32D06EE-B1B1-48F4-AABC-EBCF793B946B}" type="presParOf" srcId="{B5891420-8418-451D-AAF0-5CE49FAA01B2}" destId="{801E1B39-7608-47A3-BF48-C8A069DE5308}" srcOrd="1" destOrd="0" presId="urn:microsoft.com/office/officeart/2005/8/layout/vList5"/>
    <dgm:cxn modelId="{09147C49-1E82-4FED-AE1E-B9E0D2F98411}" type="presParOf" srcId="{79B36B22-2950-49A1-AF87-07E712534928}" destId="{E82A546B-7A05-449E-876C-F779C12D8CF4}" srcOrd="3" destOrd="0" presId="urn:microsoft.com/office/officeart/2005/8/layout/vList5"/>
    <dgm:cxn modelId="{18F49D79-2CDA-404A-826D-6A953CFFDEBE}" type="presParOf" srcId="{79B36B22-2950-49A1-AF87-07E712534928}" destId="{8D046305-07FD-42EF-96BA-DC7DA38A7D79}" srcOrd="4" destOrd="0" presId="urn:microsoft.com/office/officeart/2005/8/layout/vList5"/>
    <dgm:cxn modelId="{A01E64AB-9E0C-4BA4-87B6-01F7061DC94B}" type="presParOf" srcId="{8D046305-07FD-42EF-96BA-DC7DA38A7D79}" destId="{F810F1C5-D23A-4CAE-AAE5-1232C62A9C7E}" srcOrd="0" destOrd="0" presId="urn:microsoft.com/office/officeart/2005/8/layout/vList5"/>
    <dgm:cxn modelId="{7BC062D8-2CA0-47DC-B84C-076F067989DD}" type="presParOf" srcId="{79B36B22-2950-49A1-AF87-07E712534928}" destId="{1CA6948A-8979-4D28-A8C4-C09DE2C9D85F}" srcOrd="5" destOrd="0" presId="urn:microsoft.com/office/officeart/2005/8/layout/vList5"/>
    <dgm:cxn modelId="{A8BC2781-D018-4509-AC6B-5818E742BFA6}" type="presParOf" srcId="{79B36B22-2950-49A1-AF87-07E712534928}" destId="{CEACF944-9CC7-45BD-8084-C69734148164}" srcOrd="6" destOrd="0" presId="urn:microsoft.com/office/officeart/2005/8/layout/vList5"/>
    <dgm:cxn modelId="{32214C91-74E3-4319-A620-BCEF82ACF415}" type="presParOf" srcId="{CEACF944-9CC7-45BD-8084-C69734148164}" destId="{DAAA0960-1AE3-4F20-8A28-BBB642D50DBB}" srcOrd="0" destOrd="0" presId="urn:microsoft.com/office/officeart/2005/8/layout/vList5"/>
    <dgm:cxn modelId="{9C02B373-2DBE-4BBB-B497-9BEE92D80C31}" type="presParOf" srcId="{CEACF944-9CC7-45BD-8084-C69734148164}" destId="{1689A18D-2BAD-44BE-95AD-267D7F933FA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39228A-94F5-4F44-8AD9-616E2001434F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1A785-1571-4F5A-BD0D-1EC7C7CEFF95}">
      <dgm:prSet custT="1"/>
      <dgm:spPr/>
      <dgm:t>
        <a:bodyPr/>
        <a:lstStyle/>
        <a:p>
          <a:r>
            <a:rPr lang="fr-FR" sz="1100" b="0" i="0" u="sng" baseline="0" dirty="0"/>
            <a:t>Question : l'âge a t-il une influence sur la taille du panier moyen ?</a:t>
          </a:r>
        </a:p>
        <a:p>
          <a:endParaRPr lang="en-US" sz="1000" dirty="0"/>
        </a:p>
      </dgm:t>
    </dgm:pt>
    <dgm:pt modelId="{EC765EC0-994E-48C2-B7BB-11CDB4092413}" type="parTrans" cxnId="{0BD450CA-649C-4053-83E6-4EBF69E6FF42}">
      <dgm:prSet/>
      <dgm:spPr/>
      <dgm:t>
        <a:bodyPr/>
        <a:lstStyle/>
        <a:p>
          <a:endParaRPr lang="en-US"/>
        </a:p>
      </dgm:t>
    </dgm:pt>
    <dgm:pt modelId="{3B3C09CF-5260-4EF4-BE69-B0CCE07215D7}" type="sibTrans" cxnId="{0BD450CA-649C-4053-83E6-4EBF69E6FF42}">
      <dgm:prSet/>
      <dgm:spPr/>
      <dgm:t>
        <a:bodyPr/>
        <a:lstStyle/>
        <a:p>
          <a:endParaRPr lang="en-US"/>
        </a:p>
      </dgm:t>
    </dgm:pt>
    <dgm:pt modelId="{871A9252-8C4A-4602-8EE8-65F625171834}">
      <dgm:prSet custT="1"/>
      <dgm:spPr/>
      <dgm:t>
        <a:bodyPr/>
        <a:lstStyle/>
        <a:p>
          <a:r>
            <a:rPr lang="fr-FR" sz="1100" b="0" i="0" u="sng" baseline="0" dirty="0"/>
            <a:t>Détermination des hypothèses nulle et alternative</a:t>
          </a:r>
          <a:endParaRPr lang="en-US" sz="1100" dirty="0"/>
        </a:p>
      </dgm:t>
    </dgm:pt>
    <dgm:pt modelId="{A5302F15-F02F-40D6-8DBC-DEE4A95D8A4E}" type="parTrans" cxnId="{FB72396C-7629-4AB5-9433-0B2CE712C58F}">
      <dgm:prSet/>
      <dgm:spPr/>
      <dgm:t>
        <a:bodyPr/>
        <a:lstStyle/>
        <a:p>
          <a:endParaRPr lang="en-US"/>
        </a:p>
      </dgm:t>
    </dgm:pt>
    <dgm:pt modelId="{3A321D27-E27A-4ED1-A092-0875B4A6E879}" type="sibTrans" cxnId="{FB72396C-7629-4AB5-9433-0B2CE712C58F}">
      <dgm:prSet/>
      <dgm:spPr/>
      <dgm:t>
        <a:bodyPr/>
        <a:lstStyle/>
        <a:p>
          <a:endParaRPr lang="en-US"/>
        </a:p>
      </dgm:t>
    </dgm:pt>
    <dgm:pt modelId="{A4FE5EEE-D9F6-4C57-A45D-8AE43DED18C1}">
      <dgm:prSet/>
      <dgm:spPr/>
      <dgm:t>
        <a:bodyPr/>
        <a:lstStyle/>
        <a:p>
          <a:r>
            <a:rPr lang="fr-FR" b="0" i="0" baseline="0" dirty="0"/>
            <a:t>Hypothèse H0 = il n'y a pas de relation entre l'âge et le montant du panier moyen</a:t>
          </a:r>
          <a:endParaRPr lang="en-US" dirty="0"/>
        </a:p>
      </dgm:t>
    </dgm:pt>
    <dgm:pt modelId="{BD05F586-49D6-41D4-8ECE-2A9B95BFA287}" type="parTrans" cxnId="{F17D6593-E497-4E97-8ABF-8E66270ADAD3}">
      <dgm:prSet/>
      <dgm:spPr/>
      <dgm:t>
        <a:bodyPr/>
        <a:lstStyle/>
        <a:p>
          <a:endParaRPr lang="en-US"/>
        </a:p>
      </dgm:t>
    </dgm:pt>
    <dgm:pt modelId="{5E4D981F-2A81-4105-8D1C-4611C2E4537D}" type="sibTrans" cxnId="{F17D6593-E497-4E97-8ABF-8E66270ADAD3}">
      <dgm:prSet/>
      <dgm:spPr/>
      <dgm:t>
        <a:bodyPr/>
        <a:lstStyle/>
        <a:p>
          <a:endParaRPr lang="en-US"/>
        </a:p>
      </dgm:t>
    </dgm:pt>
    <dgm:pt modelId="{C23798BA-0959-4293-A386-2102AA7EC406}">
      <dgm:prSet/>
      <dgm:spPr/>
      <dgm:t>
        <a:bodyPr/>
        <a:lstStyle/>
        <a:p>
          <a:r>
            <a:rPr lang="fr-FR" b="0" i="0" baseline="0" dirty="0"/>
            <a:t>Hypothèse alternative H1 = il y a une corrélation entre ces deux variables.</a:t>
          </a:r>
          <a:endParaRPr lang="en-US" dirty="0"/>
        </a:p>
      </dgm:t>
    </dgm:pt>
    <dgm:pt modelId="{76389E19-57C7-4E2A-8924-0A6191BA8DEB}" type="parTrans" cxnId="{87D9A0EB-504D-4C31-9CFF-EB61F750F23A}">
      <dgm:prSet/>
      <dgm:spPr/>
      <dgm:t>
        <a:bodyPr/>
        <a:lstStyle/>
        <a:p>
          <a:endParaRPr lang="en-US"/>
        </a:p>
      </dgm:t>
    </dgm:pt>
    <dgm:pt modelId="{C9F64E45-CBCD-43D7-802C-5EEF5F5013AA}" type="sibTrans" cxnId="{87D9A0EB-504D-4C31-9CFF-EB61F750F23A}">
      <dgm:prSet/>
      <dgm:spPr/>
      <dgm:t>
        <a:bodyPr/>
        <a:lstStyle/>
        <a:p>
          <a:endParaRPr lang="en-US"/>
        </a:p>
      </dgm:t>
    </dgm:pt>
    <dgm:pt modelId="{41C4D360-E30A-490D-9AC8-BD1A0DFF6F42}">
      <dgm:prSet custT="1"/>
      <dgm:spPr/>
      <dgm:t>
        <a:bodyPr/>
        <a:lstStyle/>
        <a:p>
          <a:pPr algn="ctr"/>
          <a:r>
            <a:rPr lang="fr-FR" sz="1100" i="0" u="sng" dirty="0">
              <a:solidFill>
                <a:schemeClr val="bg1"/>
              </a:solidFill>
            </a:rPr>
            <a:t>Détermination des tests </a:t>
          </a:r>
          <a:r>
            <a:rPr lang="fr-FR" sz="1100" i="0" dirty="0">
              <a:solidFill>
                <a:schemeClr val="bg1"/>
              </a:solidFill>
            </a:rPr>
            <a:t>: </a:t>
          </a:r>
        </a:p>
        <a:p>
          <a:pPr algn="ctr"/>
          <a:r>
            <a:rPr lang="fr-FR" sz="1100" b="0" i="0" dirty="0">
              <a:solidFill>
                <a:schemeClr val="bg1"/>
              </a:solidFill>
              <a:effectLst/>
            </a:rPr>
            <a:t>Nous allons donc pouvoir effectuer les tests suivants :</a:t>
          </a:r>
        </a:p>
        <a:p>
          <a:pPr algn="ctr">
            <a:buFont typeface="+mj-lt"/>
            <a:buAutoNum type="arabicPeriod"/>
          </a:pPr>
          <a:r>
            <a:rPr lang="fr-FR" sz="1100" b="0" i="0" dirty="0">
              <a:solidFill>
                <a:schemeClr val="bg1"/>
              </a:solidFill>
              <a:effectLst/>
            </a:rPr>
            <a:t>Test de rang Spearman</a:t>
          </a:r>
        </a:p>
      </dgm:t>
    </dgm:pt>
    <dgm:pt modelId="{FD1202D4-037A-49CB-9E21-5AE6A0EE9247}" type="parTrans" cxnId="{99A3AFBB-9EE3-4F86-998B-2C87ABE52B99}">
      <dgm:prSet/>
      <dgm:spPr/>
      <dgm:t>
        <a:bodyPr/>
        <a:lstStyle/>
        <a:p>
          <a:endParaRPr lang="en-US"/>
        </a:p>
      </dgm:t>
    </dgm:pt>
    <dgm:pt modelId="{31B305D0-5239-491A-81C7-B1431BA6080E}" type="sibTrans" cxnId="{99A3AFBB-9EE3-4F86-998B-2C87ABE52B99}">
      <dgm:prSet/>
      <dgm:spPr/>
      <dgm:t>
        <a:bodyPr/>
        <a:lstStyle/>
        <a:p>
          <a:endParaRPr lang="en-US"/>
        </a:p>
      </dgm:t>
    </dgm:pt>
    <dgm:pt modelId="{D9F30AE5-7BE8-444A-BB1D-7580B8B1995E}">
      <dgm:prSet custT="1"/>
      <dgm:spPr/>
      <dgm:t>
        <a:bodyPr/>
        <a:lstStyle/>
        <a:p>
          <a:r>
            <a:rPr lang="fr-FR" sz="1100" b="0" i="0" u="sng" baseline="0" dirty="0"/>
            <a:t>Détermination du seuil de risque alpha</a:t>
          </a:r>
          <a:r>
            <a:rPr lang="fr-FR" sz="1100" b="0" i="0" baseline="0" dirty="0"/>
            <a:t> (seuil de rejet de H0) : Plus on veut limiter le risque de se tromper, plus on doit diminuer alpha. </a:t>
          </a:r>
          <a:endParaRPr lang="en-US" sz="1100" dirty="0"/>
        </a:p>
      </dgm:t>
    </dgm:pt>
    <dgm:pt modelId="{5FF96BC4-B9C5-4D0D-8833-074352A0CC62}" type="parTrans" cxnId="{665877D9-161A-428A-962A-7020B757745F}">
      <dgm:prSet/>
      <dgm:spPr/>
      <dgm:t>
        <a:bodyPr/>
        <a:lstStyle/>
        <a:p>
          <a:endParaRPr lang="en-US"/>
        </a:p>
      </dgm:t>
    </dgm:pt>
    <dgm:pt modelId="{55771E57-25ED-484F-8094-57532B3A79F4}" type="sibTrans" cxnId="{665877D9-161A-428A-962A-7020B757745F}">
      <dgm:prSet/>
      <dgm:spPr/>
      <dgm:t>
        <a:bodyPr/>
        <a:lstStyle/>
        <a:p>
          <a:endParaRPr lang="en-US"/>
        </a:p>
      </dgm:t>
    </dgm:pt>
    <dgm:pt modelId="{BAD99DD0-C842-486D-9EBF-7EEFBED73A56}">
      <dgm:prSet/>
      <dgm:spPr/>
      <dgm:t>
        <a:bodyPr/>
        <a:lstStyle/>
        <a:p>
          <a:r>
            <a:rPr lang="fr-FR" b="0" i="0" baseline="0"/>
            <a:t>alpha = 0,05 (5%)</a:t>
          </a:r>
          <a:endParaRPr lang="en-US"/>
        </a:p>
      </dgm:t>
    </dgm:pt>
    <dgm:pt modelId="{DD7BC81E-CAA2-431D-B3EC-49B15381AED6}" type="parTrans" cxnId="{06934AEC-CDEE-44A9-B2B9-F5E3249DA5BC}">
      <dgm:prSet/>
      <dgm:spPr/>
      <dgm:t>
        <a:bodyPr/>
        <a:lstStyle/>
        <a:p>
          <a:endParaRPr lang="en-US"/>
        </a:p>
      </dgm:t>
    </dgm:pt>
    <dgm:pt modelId="{4DD92889-1A41-4C43-A216-AE086C4AF6A1}" type="sibTrans" cxnId="{06934AEC-CDEE-44A9-B2B9-F5E3249DA5BC}">
      <dgm:prSet/>
      <dgm:spPr/>
      <dgm:t>
        <a:bodyPr/>
        <a:lstStyle/>
        <a:p>
          <a:endParaRPr lang="en-US"/>
        </a:p>
      </dgm:t>
    </dgm:pt>
    <dgm:pt modelId="{4EFE0B89-4E3F-44A4-BBA3-432F8AFAFCD9}">
      <dgm:prSet/>
      <dgm:spPr/>
      <dgm:t>
        <a:bodyPr/>
        <a:lstStyle/>
        <a:p>
          <a:r>
            <a:rPr lang="fr-FR" b="0" i="0" baseline="0" dirty="0"/>
            <a:t>Si p-value &lt; 0,05 = on rejette H0. </a:t>
          </a:r>
          <a:endParaRPr lang="en-US" dirty="0"/>
        </a:p>
      </dgm:t>
    </dgm:pt>
    <dgm:pt modelId="{6839FB46-37DB-4D98-9491-75F966EBB238}" type="parTrans" cxnId="{C54F6A71-DF71-4618-BD2B-6D6BC00424AB}">
      <dgm:prSet/>
      <dgm:spPr/>
      <dgm:t>
        <a:bodyPr/>
        <a:lstStyle/>
        <a:p>
          <a:endParaRPr lang="en-US"/>
        </a:p>
      </dgm:t>
    </dgm:pt>
    <dgm:pt modelId="{96C1B560-1655-4B9B-91BA-633E1D61A495}" type="sibTrans" cxnId="{C54F6A71-DF71-4618-BD2B-6D6BC00424AB}">
      <dgm:prSet/>
      <dgm:spPr/>
      <dgm:t>
        <a:bodyPr/>
        <a:lstStyle/>
        <a:p>
          <a:endParaRPr lang="en-US"/>
        </a:p>
      </dgm:t>
    </dgm:pt>
    <dgm:pt modelId="{4CA376ED-FFCA-496E-BFB6-9BE93DEF6EBB}">
      <dgm:prSet/>
      <dgm:spPr/>
      <dgm:t>
        <a:bodyPr/>
        <a:lstStyle/>
        <a:p>
          <a:r>
            <a:rPr lang="fr-FR" b="0" i="0" baseline="0" dirty="0"/>
            <a:t>Si p-value &gt; 0,05 = on accepte H1</a:t>
          </a:r>
        </a:p>
      </dgm:t>
    </dgm:pt>
    <dgm:pt modelId="{31CD984E-36E2-4DE0-B24C-7C3569114C73}" type="parTrans" cxnId="{EABADDD9-0B62-43D1-A7D7-DABE6B79B09A}">
      <dgm:prSet/>
      <dgm:spPr/>
      <dgm:t>
        <a:bodyPr/>
        <a:lstStyle/>
        <a:p>
          <a:endParaRPr lang="fr-FR"/>
        </a:p>
      </dgm:t>
    </dgm:pt>
    <dgm:pt modelId="{6D21CE2C-7510-47C5-99A9-A299118B8D04}" type="sibTrans" cxnId="{EABADDD9-0B62-43D1-A7D7-DABE6B79B09A}">
      <dgm:prSet/>
      <dgm:spPr/>
      <dgm:t>
        <a:bodyPr/>
        <a:lstStyle/>
        <a:p>
          <a:endParaRPr lang="fr-FR"/>
        </a:p>
      </dgm:t>
    </dgm:pt>
    <dgm:pt modelId="{79B36B22-2950-49A1-AF87-07E712534928}" type="pres">
      <dgm:prSet presAssocID="{C439228A-94F5-4F44-8AD9-616E2001434F}" presName="Name0" presStyleCnt="0">
        <dgm:presLayoutVars>
          <dgm:dir/>
          <dgm:animLvl val="lvl"/>
          <dgm:resizeHandles val="exact"/>
        </dgm:presLayoutVars>
      </dgm:prSet>
      <dgm:spPr/>
    </dgm:pt>
    <dgm:pt modelId="{F75CDD25-5656-4965-A609-03258EA297B8}" type="pres">
      <dgm:prSet presAssocID="{5691A785-1571-4F5A-BD0D-1EC7C7CEFF95}" presName="linNode" presStyleCnt="0"/>
      <dgm:spPr/>
    </dgm:pt>
    <dgm:pt modelId="{507A0CC9-A411-4DB2-ADDE-CEA8AB6FBA56}" type="pres">
      <dgm:prSet presAssocID="{5691A785-1571-4F5A-BD0D-1EC7C7CEFF95}" presName="parentText" presStyleLbl="node1" presStyleIdx="0" presStyleCnt="4" custScaleX="131929">
        <dgm:presLayoutVars>
          <dgm:chMax val="1"/>
          <dgm:bulletEnabled val="1"/>
        </dgm:presLayoutVars>
      </dgm:prSet>
      <dgm:spPr/>
    </dgm:pt>
    <dgm:pt modelId="{82679FB0-5F02-4625-827D-2F22C7916E8B}" type="pres">
      <dgm:prSet presAssocID="{3B3C09CF-5260-4EF4-BE69-B0CCE07215D7}" presName="sp" presStyleCnt="0"/>
      <dgm:spPr/>
    </dgm:pt>
    <dgm:pt modelId="{B5891420-8418-451D-AAF0-5CE49FAA01B2}" type="pres">
      <dgm:prSet presAssocID="{871A9252-8C4A-4602-8EE8-65F625171834}" presName="linNode" presStyleCnt="0"/>
      <dgm:spPr/>
    </dgm:pt>
    <dgm:pt modelId="{4AC2348D-175A-4F3B-B4D6-A962FBF4EE56}" type="pres">
      <dgm:prSet presAssocID="{871A9252-8C4A-4602-8EE8-65F62517183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01E1B39-7608-47A3-BF48-C8A069DE5308}" type="pres">
      <dgm:prSet presAssocID="{871A9252-8C4A-4602-8EE8-65F625171834}" presName="descendantText" presStyleLbl="alignAccFollowNode1" presStyleIdx="0" presStyleCnt="2">
        <dgm:presLayoutVars>
          <dgm:bulletEnabled val="1"/>
        </dgm:presLayoutVars>
      </dgm:prSet>
      <dgm:spPr/>
    </dgm:pt>
    <dgm:pt modelId="{E82A546B-7A05-449E-876C-F779C12D8CF4}" type="pres">
      <dgm:prSet presAssocID="{3A321D27-E27A-4ED1-A092-0875B4A6E879}" presName="sp" presStyleCnt="0"/>
      <dgm:spPr/>
    </dgm:pt>
    <dgm:pt modelId="{8D046305-07FD-42EF-96BA-DC7DA38A7D79}" type="pres">
      <dgm:prSet presAssocID="{41C4D360-E30A-490D-9AC8-BD1A0DFF6F42}" presName="linNode" presStyleCnt="0"/>
      <dgm:spPr/>
    </dgm:pt>
    <dgm:pt modelId="{F810F1C5-D23A-4CAE-AAE5-1232C62A9C7E}" type="pres">
      <dgm:prSet presAssocID="{41C4D360-E30A-490D-9AC8-BD1A0DFF6F42}" presName="parentText" presStyleLbl="node1" presStyleIdx="2" presStyleCnt="4" custScaleX="129140">
        <dgm:presLayoutVars>
          <dgm:chMax val="1"/>
          <dgm:bulletEnabled val="1"/>
        </dgm:presLayoutVars>
      </dgm:prSet>
      <dgm:spPr/>
    </dgm:pt>
    <dgm:pt modelId="{1CA6948A-8979-4D28-A8C4-C09DE2C9D85F}" type="pres">
      <dgm:prSet presAssocID="{31B305D0-5239-491A-81C7-B1431BA6080E}" presName="sp" presStyleCnt="0"/>
      <dgm:spPr/>
    </dgm:pt>
    <dgm:pt modelId="{CEACF944-9CC7-45BD-8084-C69734148164}" type="pres">
      <dgm:prSet presAssocID="{D9F30AE5-7BE8-444A-BB1D-7580B8B1995E}" presName="linNode" presStyleCnt="0"/>
      <dgm:spPr/>
    </dgm:pt>
    <dgm:pt modelId="{DAAA0960-1AE3-4F20-8A28-BBB642D50DBB}" type="pres">
      <dgm:prSet presAssocID="{D9F30AE5-7BE8-444A-BB1D-7580B8B1995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689A18D-2BAD-44BE-95AD-267D7F933FAF}" type="pres">
      <dgm:prSet presAssocID="{D9F30AE5-7BE8-444A-BB1D-7580B8B1995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C3E6F0C-B3AA-42F7-A7D7-1A0B0CA95C0D}" type="presOf" srcId="{41C4D360-E30A-490D-9AC8-BD1A0DFF6F42}" destId="{F810F1C5-D23A-4CAE-AAE5-1232C62A9C7E}" srcOrd="0" destOrd="0" presId="urn:microsoft.com/office/officeart/2005/8/layout/vList5"/>
    <dgm:cxn modelId="{672B1415-ACB8-4C9C-BCA8-8DBE88B4F33C}" type="presOf" srcId="{C439228A-94F5-4F44-8AD9-616E2001434F}" destId="{79B36B22-2950-49A1-AF87-07E712534928}" srcOrd="0" destOrd="0" presId="urn:microsoft.com/office/officeart/2005/8/layout/vList5"/>
    <dgm:cxn modelId="{1E38C02F-F240-4ECE-A023-BEC3F13AEA1A}" type="presOf" srcId="{A4FE5EEE-D9F6-4C57-A45D-8AE43DED18C1}" destId="{801E1B39-7608-47A3-BF48-C8A069DE5308}" srcOrd="0" destOrd="0" presId="urn:microsoft.com/office/officeart/2005/8/layout/vList5"/>
    <dgm:cxn modelId="{79B5CC36-4C43-4EE7-BA47-07DE28229329}" type="presOf" srcId="{C23798BA-0959-4293-A386-2102AA7EC406}" destId="{801E1B39-7608-47A3-BF48-C8A069DE5308}" srcOrd="0" destOrd="1" presId="urn:microsoft.com/office/officeart/2005/8/layout/vList5"/>
    <dgm:cxn modelId="{69AEED45-E2C1-4608-AA12-BF293BB8F88F}" type="presOf" srcId="{BAD99DD0-C842-486D-9EBF-7EEFBED73A56}" destId="{1689A18D-2BAD-44BE-95AD-267D7F933FAF}" srcOrd="0" destOrd="0" presId="urn:microsoft.com/office/officeart/2005/8/layout/vList5"/>
    <dgm:cxn modelId="{FB72396C-7629-4AB5-9433-0B2CE712C58F}" srcId="{C439228A-94F5-4F44-8AD9-616E2001434F}" destId="{871A9252-8C4A-4602-8EE8-65F625171834}" srcOrd="1" destOrd="0" parTransId="{A5302F15-F02F-40D6-8DBC-DEE4A95D8A4E}" sibTransId="{3A321D27-E27A-4ED1-A092-0875B4A6E879}"/>
    <dgm:cxn modelId="{C54F6A71-DF71-4618-BD2B-6D6BC00424AB}" srcId="{D9F30AE5-7BE8-444A-BB1D-7580B8B1995E}" destId="{4EFE0B89-4E3F-44A4-BBA3-432F8AFAFCD9}" srcOrd="1" destOrd="0" parTransId="{6839FB46-37DB-4D98-9491-75F966EBB238}" sibTransId="{96C1B560-1655-4B9B-91BA-633E1D61A495}"/>
    <dgm:cxn modelId="{F17D6593-E497-4E97-8ABF-8E66270ADAD3}" srcId="{871A9252-8C4A-4602-8EE8-65F625171834}" destId="{A4FE5EEE-D9F6-4C57-A45D-8AE43DED18C1}" srcOrd="0" destOrd="0" parTransId="{BD05F586-49D6-41D4-8ECE-2A9B95BFA287}" sibTransId="{5E4D981F-2A81-4105-8D1C-4611C2E4537D}"/>
    <dgm:cxn modelId="{DFF63D9F-DC94-45B9-96D5-2FE07B4FE6F5}" type="presOf" srcId="{D9F30AE5-7BE8-444A-BB1D-7580B8B1995E}" destId="{DAAA0960-1AE3-4F20-8A28-BBB642D50DBB}" srcOrd="0" destOrd="0" presId="urn:microsoft.com/office/officeart/2005/8/layout/vList5"/>
    <dgm:cxn modelId="{80B3EEA7-BC10-4DC9-B9DF-471EB5F4B18D}" type="presOf" srcId="{4EFE0B89-4E3F-44A4-BBA3-432F8AFAFCD9}" destId="{1689A18D-2BAD-44BE-95AD-267D7F933FAF}" srcOrd="0" destOrd="1" presId="urn:microsoft.com/office/officeart/2005/8/layout/vList5"/>
    <dgm:cxn modelId="{99A3AFBB-9EE3-4F86-998B-2C87ABE52B99}" srcId="{C439228A-94F5-4F44-8AD9-616E2001434F}" destId="{41C4D360-E30A-490D-9AC8-BD1A0DFF6F42}" srcOrd="2" destOrd="0" parTransId="{FD1202D4-037A-49CB-9E21-5AE6A0EE9247}" sibTransId="{31B305D0-5239-491A-81C7-B1431BA6080E}"/>
    <dgm:cxn modelId="{0BD450CA-649C-4053-83E6-4EBF69E6FF42}" srcId="{C439228A-94F5-4F44-8AD9-616E2001434F}" destId="{5691A785-1571-4F5A-BD0D-1EC7C7CEFF95}" srcOrd="0" destOrd="0" parTransId="{EC765EC0-994E-48C2-B7BB-11CDB4092413}" sibTransId="{3B3C09CF-5260-4EF4-BE69-B0CCE07215D7}"/>
    <dgm:cxn modelId="{F52C31D6-613F-4FD1-828F-3B2CE90A1FCA}" type="presOf" srcId="{5691A785-1571-4F5A-BD0D-1EC7C7CEFF95}" destId="{507A0CC9-A411-4DB2-ADDE-CEA8AB6FBA56}" srcOrd="0" destOrd="0" presId="urn:microsoft.com/office/officeart/2005/8/layout/vList5"/>
    <dgm:cxn modelId="{78B41DD9-DCE2-48B8-BDC9-52B9C7386DFD}" type="presOf" srcId="{4CA376ED-FFCA-496E-BFB6-9BE93DEF6EBB}" destId="{1689A18D-2BAD-44BE-95AD-267D7F933FAF}" srcOrd="0" destOrd="2" presId="urn:microsoft.com/office/officeart/2005/8/layout/vList5"/>
    <dgm:cxn modelId="{665877D9-161A-428A-962A-7020B757745F}" srcId="{C439228A-94F5-4F44-8AD9-616E2001434F}" destId="{D9F30AE5-7BE8-444A-BB1D-7580B8B1995E}" srcOrd="3" destOrd="0" parTransId="{5FF96BC4-B9C5-4D0D-8833-074352A0CC62}" sibTransId="{55771E57-25ED-484F-8094-57532B3A79F4}"/>
    <dgm:cxn modelId="{EABADDD9-0B62-43D1-A7D7-DABE6B79B09A}" srcId="{D9F30AE5-7BE8-444A-BB1D-7580B8B1995E}" destId="{4CA376ED-FFCA-496E-BFB6-9BE93DEF6EBB}" srcOrd="2" destOrd="0" parTransId="{31CD984E-36E2-4DE0-B24C-7C3569114C73}" sibTransId="{6D21CE2C-7510-47C5-99A9-A299118B8D04}"/>
    <dgm:cxn modelId="{54BF94E1-0D8A-4A02-8491-4C6CDDEF8B55}" type="presOf" srcId="{871A9252-8C4A-4602-8EE8-65F625171834}" destId="{4AC2348D-175A-4F3B-B4D6-A962FBF4EE56}" srcOrd="0" destOrd="0" presId="urn:microsoft.com/office/officeart/2005/8/layout/vList5"/>
    <dgm:cxn modelId="{87D9A0EB-504D-4C31-9CFF-EB61F750F23A}" srcId="{871A9252-8C4A-4602-8EE8-65F625171834}" destId="{C23798BA-0959-4293-A386-2102AA7EC406}" srcOrd="1" destOrd="0" parTransId="{76389E19-57C7-4E2A-8924-0A6191BA8DEB}" sibTransId="{C9F64E45-CBCD-43D7-802C-5EEF5F5013AA}"/>
    <dgm:cxn modelId="{06934AEC-CDEE-44A9-B2B9-F5E3249DA5BC}" srcId="{D9F30AE5-7BE8-444A-BB1D-7580B8B1995E}" destId="{BAD99DD0-C842-486D-9EBF-7EEFBED73A56}" srcOrd="0" destOrd="0" parTransId="{DD7BC81E-CAA2-431D-B3EC-49B15381AED6}" sibTransId="{4DD92889-1A41-4C43-A216-AE086C4AF6A1}"/>
    <dgm:cxn modelId="{05B063E7-0954-4368-9DCC-8553C44C5538}" type="presParOf" srcId="{79B36B22-2950-49A1-AF87-07E712534928}" destId="{F75CDD25-5656-4965-A609-03258EA297B8}" srcOrd="0" destOrd="0" presId="urn:microsoft.com/office/officeart/2005/8/layout/vList5"/>
    <dgm:cxn modelId="{EEF28F1B-3532-4359-A5E6-BBC63E48704E}" type="presParOf" srcId="{F75CDD25-5656-4965-A609-03258EA297B8}" destId="{507A0CC9-A411-4DB2-ADDE-CEA8AB6FBA56}" srcOrd="0" destOrd="0" presId="urn:microsoft.com/office/officeart/2005/8/layout/vList5"/>
    <dgm:cxn modelId="{6FA887B3-A4A0-4C4F-A6C0-1A7FA77A4BA8}" type="presParOf" srcId="{79B36B22-2950-49A1-AF87-07E712534928}" destId="{82679FB0-5F02-4625-827D-2F22C7916E8B}" srcOrd="1" destOrd="0" presId="urn:microsoft.com/office/officeart/2005/8/layout/vList5"/>
    <dgm:cxn modelId="{7C26D63A-B94A-485F-96E0-89062E64250E}" type="presParOf" srcId="{79B36B22-2950-49A1-AF87-07E712534928}" destId="{B5891420-8418-451D-AAF0-5CE49FAA01B2}" srcOrd="2" destOrd="0" presId="urn:microsoft.com/office/officeart/2005/8/layout/vList5"/>
    <dgm:cxn modelId="{01E64570-7598-447F-9A95-9BA2BB9943BD}" type="presParOf" srcId="{B5891420-8418-451D-AAF0-5CE49FAA01B2}" destId="{4AC2348D-175A-4F3B-B4D6-A962FBF4EE56}" srcOrd="0" destOrd="0" presId="urn:microsoft.com/office/officeart/2005/8/layout/vList5"/>
    <dgm:cxn modelId="{D32D06EE-B1B1-48F4-AABC-EBCF793B946B}" type="presParOf" srcId="{B5891420-8418-451D-AAF0-5CE49FAA01B2}" destId="{801E1B39-7608-47A3-BF48-C8A069DE5308}" srcOrd="1" destOrd="0" presId="urn:microsoft.com/office/officeart/2005/8/layout/vList5"/>
    <dgm:cxn modelId="{09147C49-1E82-4FED-AE1E-B9E0D2F98411}" type="presParOf" srcId="{79B36B22-2950-49A1-AF87-07E712534928}" destId="{E82A546B-7A05-449E-876C-F779C12D8CF4}" srcOrd="3" destOrd="0" presId="urn:microsoft.com/office/officeart/2005/8/layout/vList5"/>
    <dgm:cxn modelId="{18F49D79-2CDA-404A-826D-6A953CFFDEBE}" type="presParOf" srcId="{79B36B22-2950-49A1-AF87-07E712534928}" destId="{8D046305-07FD-42EF-96BA-DC7DA38A7D79}" srcOrd="4" destOrd="0" presId="urn:microsoft.com/office/officeart/2005/8/layout/vList5"/>
    <dgm:cxn modelId="{A01E64AB-9E0C-4BA4-87B6-01F7061DC94B}" type="presParOf" srcId="{8D046305-07FD-42EF-96BA-DC7DA38A7D79}" destId="{F810F1C5-D23A-4CAE-AAE5-1232C62A9C7E}" srcOrd="0" destOrd="0" presId="urn:microsoft.com/office/officeart/2005/8/layout/vList5"/>
    <dgm:cxn modelId="{7BC062D8-2CA0-47DC-B84C-076F067989DD}" type="presParOf" srcId="{79B36B22-2950-49A1-AF87-07E712534928}" destId="{1CA6948A-8979-4D28-A8C4-C09DE2C9D85F}" srcOrd="5" destOrd="0" presId="urn:microsoft.com/office/officeart/2005/8/layout/vList5"/>
    <dgm:cxn modelId="{A8BC2781-D018-4509-AC6B-5818E742BFA6}" type="presParOf" srcId="{79B36B22-2950-49A1-AF87-07E712534928}" destId="{CEACF944-9CC7-45BD-8084-C69734148164}" srcOrd="6" destOrd="0" presId="urn:microsoft.com/office/officeart/2005/8/layout/vList5"/>
    <dgm:cxn modelId="{32214C91-74E3-4319-A620-BCEF82ACF415}" type="presParOf" srcId="{CEACF944-9CC7-45BD-8084-C69734148164}" destId="{DAAA0960-1AE3-4F20-8A28-BBB642D50DBB}" srcOrd="0" destOrd="0" presId="urn:microsoft.com/office/officeart/2005/8/layout/vList5"/>
    <dgm:cxn modelId="{9C02B373-2DBE-4BBB-B497-9BEE92D80C31}" type="presParOf" srcId="{CEACF944-9CC7-45BD-8084-C69734148164}" destId="{1689A18D-2BAD-44BE-95AD-267D7F933FA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39228A-94F5-4F44-8AD9-616E2001434F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1A785-1571-4F5A-BD0D-1EC7C7CEFF95}">
      <dgm:prSet custT="1"/>
      <dgm:spPr/>
      <dgm:t>
        <a:bodyPr/>
        <a:lstStyle/>
        <a:p>
          <a:r>
            <a:rPr lang="fr-FR" sz="1100" b="0" i="0" u="sng" baseline="0" dirty="0"/>
            <a:t>Question : la tranche d'âge a-t-elle un effet sur la catégorie des livres achetés ?</a:t>
          </a:r>
        </a:p>
        <a:p>
          <a:endParaRPr lang="en-US" sz="1000" dirty="0"/>
        </a:p>
      </dgm:t>
    </dgm:pt>
    <dgm:pt modelId="{EC765EC0-994E-48C2-B7BB-11CDB4092413}" type="parTrans" cxnId="{0BD450CA-649C-4053-83E6-4EBF69E6FF42}">
      <dgm:prSet/>
      <dgm:spPr/>
      <dgm:t>
        <a:bodyPr/>
        <a:lstStyle/>
        <a:p>
          <a:endParaRPr lang="en-US"/>
        </a:p>
      </dgm:t>
    </dgm:pt>
    <dgm:pt modelId="{3B3C09CF-5260-4EF4-BE69-B0CCE07215D7}" type="sibTrans" cxnId="{0BD450CA-649C-4053-83E6-4EBF69E6FF42}">
      <dgm:prSet/>
      <dgm:spPr/>
      <dgm:t>
        <a:bodyPr/>
        <a:lstStyle/>
        <a:p>
          <a:endParaRPr lang="en-US"/>
        </a:p>
      </dgm:t>
    </dgm:pt>
    <dgm:pt modelId="{871A9252-8C4A-4602-8EE8-65F625171834}">
      <dgm:prSet custT="1"/>
      <dgm:spPr/>
      <dgm:t>
        <a:bodyPr/>
        <a:lstStyle/>
        <a:p>
          <a:r>
            <a:rPr lang="fr-FR" sz="1100" b="0" i="0" u="sng" baseline="0" dirty="0"/>
            <a:t>Détermination des hypothèses nulle et alternative</a:t>
          </a:r>
          <a:endParaRPr lang="en-US" sz="1100" dirty="0"/>
        </a:p>
      </dgm:t>
    </dgm:pt>
    <dgm:pt modelId="{A5302F15-F02F-40D6-8DBC-DEE4A95D8A4E}" type="parTrans" cxnId="{FB72396C-7629-4AB5-9433-0B2CE712C58F}">
      <dgm:prSet/>
      <dgm:spPr/>
      <dgm:t>
        <a:bodyPr/>
        <a:lstStyle/>
        <a:p>
          <a:endParaRPr lang="en-US"/>
        </a:p>
      </dgm:t>
    </dgm:pt>
    <dgm:pt modelId="{3A321D27-E27A-4ED1-A092-0875B4A6E879}" type="sibTrans" cxnId="{FB72396C-7629-4AB5-9433-0B2CE712C58F}">
      <dgm:prSet/>
      <dgm:spPr/>
      <dgm:t>
        <a:bodyPr/>
        <a:lstStyle/>
        <a:p>
          <a:endParaRPr lang="en-US"/>
        </a:p>
      </dgm:t>
    </dgm:pt>
    <dgm:pt modelId="{A4FE5EEE-D9F6-4C57-A45D-8AE43DED18C1}">
      <dgm:prSet/>
      <dgm:spPr/>
      <dgm:t>
        <a:bodyPr/>
        <a:lstStyle/>
        <a:p>
          <a:r>
            <a:rPr lang="fr-FR" b="0" i="0" baseline="0" dirty="0"/>
            <a:t>Hypothèse H0 = il n'y a aucun lien entre la tranche d’âge du client et la catégorie des livres achetés.</a:t>
          </a:r>
          <a:endParaRPr lang="en-US" dirty="0"/>
        </a:p>
      </dgm:t>
    </dgm:pt>
    <dgm:pt modelId="{BD05F586-49D6-41D4-8ECE-2A9B95BFA287}" type="parTrans" cxnId="{F17D6593-E497-4E97-8ABF-8E66270ADAD3}">
      <dgm:prSet/>
      <dgm:spPr/>
      <dgm:t>
        <a:bodyPr/>
        <a:lstStyle/>
        <a:p>
          <a:endParaRPr lang="en-US"/>
        </a:p>
      </dgm:t>
    </dgm:pt>
    <dgm:pt modelId="{5E4D981F-2A81-4105-8D1C-4611C2E4537D}" type="sibTrans" cxnId="{F17D6593-E497-4E97-8ABF-8E66270ADAD3}">
      <dgm:prSet/>
      <dgm:spPr/>
      <dgm:t>
        <a:bodyPr/>
        <a:lstStyle/>
        <a:p>
          <a:endParaRPr lang="en-US"/>
        </a:p>
      </dgm:t>
    </dgm:pt>
    <dgm:pt modelId="{C23798BA-0959-4293-A386-2102AA7EC406}">
      <dgm:prSet/>
      <dgm:spPr/>
      <dgm:t>
        <a:bodyPr/>
        <a:lstStyle/>
        <a:p>
          <a:r>
            <a:rPr lang="fr-FR" b="0" i="0" baseline="0" dirty="0"/>
            <a:t>Hypothèse alternative H1 = il y a une corrélation entre ces deux variables.</a:t>
          </a:r>
          <a:endParaRPr lang="en-US" dirty="0"/>
        </a:p>
      </dgm:t>
    </dgm:pt>
    <dgm:pt modelId="{76389E19-57C7-4E2A-8924-0A6191BA8DEB}" type="parTrans" cxnId="{87D9A0EB-504D-4C31-9CFF-EB61F750F23A}">
      <dgm:prSet/>
      <dgm:spPr/>
      <dgm:t>
        <a:bodyPr/>
        <a:lstStyle/>
        <a:p>
          <a:endParaRPr lang="en-US"/>
        </a:p>
      </dgm:t>
    </dgm:pt>
    <dgm:pt modelId="{C9F64E45-CBCD-43D7-802C-5EEF5F5013AA}" type="sibTrans" cxnId="{87D9A0EB-504D-4C31-9CFF-EB61F750F23A}">
      <dgm:prSet/>
      <dgm:spPr/>
      <dgm:t>
        <a:bodyPr/>
        <a:lstStyle/>
        <a:p>
          <a:endParaRPr lang="en-US"/>
        </a:p>
      </dgm:t>
    </dgm:pt>
    <dgm:pt modelId="{41C4D360-E30A-490D-9AC8-BD1A0DFF6F42}">
      <dgm:prSet custT="1"/>
      <dgm:spPr/>
      <dgm:t>
        <a:bodyPr/>
        <a:lstStyle/>
        <a:p>
          <a:pPr algn="ctr"/>
          <a:r>
            <a:rPr lang="fr-FR" sz="1100" i="0" u="sng" dirty="0">
              <a:solidFill>
                <a:schemeClr val="bg1"/>
              </a:solidFill>
            </a:rPr>
            <a:t>Détermination des tests </a:t>
          </a:r>
          <a:r>
            <a:rPr lang="fr-FR" sz="1100" i="0" dirty="0">
              <a:solidFill>
                <a:schemeClr val="bg1"/>
              </a:solidFill>
            </a:rPr>
            <a:t>: </a:t>
          </a:r>
        </a:p>
        <a:p>
          <a:pPr algn="ctr"/>
          <a:r>
            <a:rPr lang="fr-FR" sz="1100" b="0" i="0" dirty="0">
              <a:solidFill>
                <a:schemeClr val="bg1"/>
              </a:solidFill>
              <a:effectLst/>
            </a:rPr>
            <a:t>puisque nous avons à faire à deux variables qualitatives, nous allons pouvoir vérifier une éventuelle corrélation entre ces deux variables avec le test du Khi2.</a:t>
          </a:r>
        </a:p>
        <a:p>
          <a:pPr algn="ctr">
            <a:buFont typeface="+mj-lt"/>
            <a:buAutoNum type="arabicPeriod"/>
          </a:pPr>
          <a:endParaRPr lang="fr-FR" sz="1100" b="0" i="0" dirty="0">
            <a:solidFill>
              <a:schemeClr val="bg1"/>
            </a:solidFill>
            <a:effectLst/>
          </a:endParaRPr>
        </a:p>
      </dgm:t>
    </dgm:pt>
    <dgm:pt modelId="{FD1202D4-037A-49CB-9E21-5AE6A0EE9247}" type="parTrans" cxnId="{99A3AFBB-9EE3-4F86-998B-2C87ABE52B99}">
      <dgm:prSet/>
      <dgm:spPr/>
      <dgm:t>
        <a:bodyPr/>
        <a:lstStyle/>
        <a:p>
          <a:endParaRPr lang="en-US"/>
        </a:p>
      </dgm:t>
    </dgm:pt>
    <dgm:pt modelId="{31B305D0-5239-491A-81C7-B1431BA6080E}" type="sibTrans" cxnId="{99A3AFBB-9EE3-4F86-998B-2C87ABE52B99}">
      <dgm:prSet/>
      <dgm:spPr/>
      <dgm:t>
        <a:bodyPr/>
        <a:lstStyle/>
        <a:p>
          <a:endParaRPr lang="en-US"/>
        </a:p>
      </dgm:t>
    </dgm:pt>
    <dgm:pt modelId="{D9F30AE5-7BE8-444A-BB1D-7580B8B1995E}">
      <dgm:prSet custT="1"/>
      <dgm:spPr/>
      <dgm:t>
        <a:bodyPr/>
        <a:lstStyle/>
        <a:p>
          <a:r>
            <a:rPr lang="fr-FR" sz="1100" b="0" i="0" u="sng" baseline="0" dirty="0"/>
            <a:t>Détermination du seuil de risque alpha</a:t>
          </a:r>
          <a:r>
            <a:rPr lang="fr-FR" sz="1100" b="0" i="0" baseline="0" dirty="0"/>
            <a:t> (seuil de rejet de H0) : Plus on veut limiter le risque de se tromper, plus on doit diminuer alpha. </a:t>
          </a:r>
          <a:endParaRPr lang="en-US" sz="1100" dirty="0"/>
        </a:p>
      </dgm:t>
    </dgm:pt>
    <dgm:pt modelId="{5FF96BC4-B9C5-4D0D-8833-074352A0CC62}" type="parTrans" cxnId="{665877D9-161A-428A-962A-7020B757745F}">
      <dgm:prSet/>
      <dgm:spPr/>
      <dgm:t>
        <a:bodyPr/>
        <a:lstStyle/>
        <a:p>
          <a:endParaRPr lang="en-US"/>
        </a:p>
      </dgm:t>
    </dgm:pt>
    <dgm:pt modelId="{55771E57-25ED-484F-8094-57532B3A79F4}" type="sibTrans" cxnId="{665877D9-161A-428A-962A-7020B757745F}">
      <dgm:prSet/>
      <dgm:spPr/>
      <dgm:t>
        <a:bodyPr/>
        <a:lstStyle/>
        <a:p>
          <a:endParaRPr lang="en-US"/>
        </a:p>
      </dgm:t>
    </dgm:pt>
    <dgm:pt modelId="{BAD99DD0-C842-486D-9EBF-7EEFBED73A56}">
      <dgm:prSet/>
      <dgm:spPr/>
      <dgm:t>
        <a:bodyPr/>
        <a:lstStyle/>
        <a:p>
          <a:r>
            <a:rPr lang="fr-FR" b="0" i="0" baseline="0"/>
            <a:t>alpha = 0,05 (5%)</a:t>
          </a:r>
          <a:endParaRPr lang="en-US"/>
        </a:p>
      </dgm:t>
    </dgm:pt>
    <dgm:pt modelId="{DD7BC81E-CAA2-431D-B3EC-49B15381AED6}" type="parTrans" cxnId="{06934AEC-CDEE-44A9-B2B9-F5E3249DA5BC}">
      <dgm:prSet/>
      <dgm:spPr/>
      <dgm:t>
        <a:bodyPr/>
        <a:lstStyle/>
        <a:p>
          <a:endParaRPr lang="en-US"/>
        </a:p>
      </dgm:t>
    </dgm:pt>
    <dgm:pt modelId="{4DD92889-1A41-4C43-A216-AE086C4AF6A1}" type="sibTrans" cxnId="{06934AEC-CDEE-44A9-B2B9-F5E3249DA5BC}">
      <dgm:prSet/>
      <dgm:spPr/>
      <dgm:t>
        <a:bodyPr/>
        <a:lstStyle/>
        <a:p>
          <a:endParaRPr lang="en-US"/>
        </a:p>
      </dgm:t>
    </dgm:pt>
    <dgm:pt modelId="{4EFE0B89-4E3F-44A4-BBA3-432F8AFAFCD9}">
      <dgm:prSet/>
      <dgm:spPr/>
      <dgm:t>
        <a:bodyPr/>
        <a:lstStyle/>
        <a:p>
          <a:r>
            <a:rPr lang="fr-FR" b="0" i="0" baseline="0" dirty="0"/>
            <a:t>Si p-value &lt; 0,05 = on rejette H0. </a:t>
          </a:r>
          <a:endParaRPr lang="en-US" dirty="0"/>
        </a:p>
      </dgm:t>
    </dgm:pt>
    <dgm:pt modelId="{6839FB46-37DB-4D98-9491-75F966EBB238}" type="parTrans" cxnId="{C54F6A71-DF71-4618-BD2B-6D6BC00424AB}">
      <dgm:prSet/>
      <dgm:spPr/>
      <dgm:t>
        <a:bodyPr/>
        <a:lstStyle/>
        <a:p>
          <a:endParaRPr lang="en-US"/>
        </a:p>
      </dgm:t>
    </dgm:pt>
    <dgm:pt modelId="{96C1B560-1655-4B9B-91BA-633E1D61A495}" type="sibTrans" cxnId="{C54F6A71-DF71-4618-BD2B-6D6BC00424AB}">
      <dgm:prSet/>
      <dgm:spPr/>
      <dgm:t>
        <a:bodyPr/>
        <a:lstStyle/>
        <a:p>
          <a:endParaRPr lang="en-US"/>
        </a:p>
      </dgm:t>
    </dgm:pt>
    <dgm:pt modelId="{4CA376ED-FFCA-496E-BFB6-9BE93DEF6EBB}">
      <dgm:prSet/>
      <dgm:spPr/>
      <dgm:t>
        <a:bodyPr/>
        <a:lstStyle/>
        <a:p>
          <a:r>
            <a:rPr lang="fr-FR" b="0" i="0" baseline="0" dirty="0"/>
            <a:t>Si p-value &gt; 0,05 = on accepte H1</a:t>
          </a:r>
        </a:p>
      </dgm:t>
    </dgm:pt>
    <dgm:pt modelId="{31CD984E-36E2-4DE0-B24C-7C3569114C73}" type="parTrans" cxnId="{EABADDD9-0B62-43D1-A7D7-DABE6B79B09A}">
      <dgm:prSet/>
      <dgm:spPr/>
      <dgm:t>
        <a:bodyPr/>
        <a:lstStyle/>
        <a:p>
          <a:endParaRPr lang="fr-FR"/>
        </a:p>
      </dgm:t>
    </dgm:pt>
    <dgm:pt modelId="{6D21CE2C-7510-47C5-99A9-A299118B8D04}" type="sibTrans" cxnId="{EABADDD9-0B62-43D1-A7D7-DABE6B79B09A}">
      <dgm:prSet/>
      <dgm:spPr/>
      <dgm:t>
        <a:bodyPr/>
        <a:lstStyle/>
        <a:p>
          <a:endParaRPr lang="fr-FR"/>
        </a:p>
      </dgm:t>
    </dgm:pt>
    <dgm:pt modelId="{79B36B22-2950-49A1-AF87-07E712534928}" type="pres">
      <dgm:prSet presAssocID="{C439228A-94F5-4F44-8AD9-616E2001434F}" presName="Name0" presStyleCnt="0">
        <dgm:presLayoutVars>
          <dgm:dir/>
          <dgm:animLvl val="lvl"/>
          <dgm:resizeHandles val="exact"/>
        </dgm:presLayoutVars>
      </dgm:prSet>
      <dgm:spPr/>
    </dgm:pt>
    <dgm:pt modelId="{F75CDD25-5656-4965-A609-03258EA297B8}" type="pres">
      <dgm:prSet presAssocID="{5691A785-1571-4F5A-BD0D-1EC7C7CEFF95}" presName="linNode" presStyleCnt="0"/>
      <dgm:spPr/>
    </dgm:pt>
    <dgm:pt modelId="{507A0CC9-A411-4DB2-ADDE-CEA8AB6FBA56}" type="pres">
      <dgm:prSet presAssocID="{5691A785-1571-4F5A-BD0D-1EC7C7CEFF95}" presName="parentText" presStyleLbl="node1" presStyleIdx="0" presStyleCnt="4" custScaleX="131929">
        <dgm:presLayoutVars>
          <dgm:chMax val="1"/>
          <dgm:bulletEnabled val="1"/>
        </dgm:presLayoutVars>
      </dgm:prSet>
      <dgm:spPr/>
    </dgm:pt>
    <dgm:pt modelId="{82679FB0-5F02-4625-827D-2F22C7916E8B}" type="pres">
      <dgm:prSet presAssocID="{3B3C09CF-5260-4EF4-BE69-B0CCE07215D7}" presName="sp" presStyleCnt="0"/>
      <dgm:spPr/>
    </dgm:pt>
    <dgm:pt modelId="{B5891420-8418-451D-AAF0-5CE49FAA01B2}" type="pres">
      <dgm:prSet presAssocID="{871A9252-8C4A-4602-8EE8-65F625171834}" presName="linNode" presStyleCnt="0"/>
      <dgm:spPr/>
    </dgm:pt>
    <dgm:pt modelId="{4AC2348D-175A-4F3B-B4D6-A962FBF4EE56}" type="pres">
      <dgm:prSet presAssocID="{871A9252-8C4A-4602-8EE8-65F62517183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01E1B39-7608-47A3-BF48-C8A069DE5308}" type="pres">
      <dgm:prSet presAssocID="{871A9252-8C4A-4602-8EE8-65F625171834}" presName="descendantText" presStyleLbl="alignAccFollowNode1" presStyleIdx="0" presStyleCnt="2">
        <dgm:presLayoutVars>
          <dgm:bulletEnabled val="1"/>
        </dgm:presLayoutVars>
      </dgm:prSet>
      <dgm:spPr/>
    </dgm:pt>
    <dgm:pt modelId="{E82A546B-7A05-449E-876C-F779C12D8CF4}" type="pres">
      <dgm:prSet presAssocID="{3A321D27-E27A-4ED1-A092-0875B4A6E879}" presName="sp" presStyleCnt="0"/>
      <dgm:spPr/>
    </dgm:pt>
    <dgm:pt modelId="{8D046305-07FD-42EF-96BA-DC7DA38A7D79}" type="pres">
      <dgm:prSet presAssocID="{41C4D360-E30A-490D-9AC8-BD1A0DFF6F42}" presName="linNode" presStyleCnt="0"/>
      <dgm:spPr/>
    </dgm:pt>
    <dgm:pt modelId="{F810F1C5-D23A-4CAE-AAE5-1232C62A9C7E}" type="pres">
      <dgm:prSet presAssocID="{41C4D360-E30A-490D-9AC8-BD1A0DFF6F42}" presName="parentText" presStyleLbl="node1" presStyleIdx="2" presStyleCnt="4" custScaleX="129140">
        <dgm:presLayoutVars>
          <dgm:chMax val="1"/>
          <dgm:bulletEnabled val="1"/>
        </dgm:presLayoutVars>
      </dgm:prSet>
      <dgm:spPr/>
    </dgm:pt>
    <dgm:pt modelId="{1CA6948A-8979-4D28-A8C4-C09DE2C9D85F}" type="pres">
      <dgm:prSet presAssocID="{31B305D0-5239-491A-81C7-B1431BA6080E}" presName="sp" presStyleCnt="0"/>
      <dgm:spPr/>
    </dgm:pt>
    <dgm:pt modelId="{CEACF944-9CC7-45BD-8084-C69734148164}" type="pres">
      <dgm:prSet presAssocID="{D9F30AE5-7BE8-444A-BB1D-7580B8B1995E}" presName="linNode" presStyleCnt="0"/>
      <dgm:spPr/>
    </dgm:pt>
    <dgm:pt modelId="{DAAA0960-1AE3-4F20-8A28-BBB642D50DBB}" type="pres">
      <dgm:prSet presAssocID="{D9F30AE5-7BE8-444A-BB1D-7580B8B1995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689A18D-2BAD-44BE-95AD-267D7F933FAF}" type="pres">
      <dgm:prSet presAssocID="{D9F30AE5-7BE8-444A-BB1D-7580B8B1995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C3E6F0C-B3AA-42F7-A7D7-1A0B0CA95C0D}" type="presOf" srcId="{41C4D360-E30A-490D-9AC8-BD1A0DFF6F42}" destId="{F810F1C5-D23A-4CAE-AAE5-1232C62A9C7E}" srcOrd="0" destOrd="0" presId="urn:microsoft.com/office/officeart/2005/8/layout/vList5"/>
    <dgm:cxn modelId="{672B1415-ACB8-4C9C-BCA8-8DBE88B4F33C}" type="presOf" srcId="{C439228A-94F5-4F44-8AD9-616E2001434F}" destId="{79B36B22-2950-49A1-AF87-07E712534928}" srcOrd="0" destOrd="0" presId="urn:microsoft.com/office/officeart/2005/8/layout/vList5"/>
    <dgm:cxn modelId="{1E38C02F-F240-4ECE-A023-BEC3F13AEA1A}" type="presOf" srcId="{A4FE5EEE-D9F6-4C57-A45D-8AE43DED18C1}" destId="{801E1B39-7608-47A3-BF48-C8A069DE5308}" srcOrd="0" destOrd="0" presId="urn:microsoft.com/office/officeart/2005/8/layout/vList5"/>
    <dgm:cxn modelId="{79B5CC36-4C43-4EE7-BA47-07DE28229329}" type="presOf" srcId="{C23798BA-0959-4293-A386-2102AA7EC406}" destId="{801E1B39-7608-47A3-BF48-C8A069DE5308}" srcOrd="0" destOrd="1" presId="urn:microsoft.com/office/officeart/2005/8/layout/vList5"/>
    <dgm:cxn modelId="{69AEED45-E2C1-4608-AA12-BF293BB8F88F}" type="presOf" srcId="{BAD99DD0-C842-486D-9EBF-7EEFBED73A56}" destId="{1689A18D-2BAD-44BE-95AD-267D7F933FAF}" srcOrd="0" destOrd="0" presId="urn:microsoft.com/office/officeart/2005/8/layout/vList5"/>
    <dgm:cxn modelId="{FB72396C-7629-4AB5-9433-0B2CE712C58F}" srcId="{C439228A-94F5-4F44-8AD9-616E2001434F}" destId="{871A9252-8C4A-4602-8EE8-65F625171834}" srcOrd="1" destOrd="0" parTransId="{A5302F15-F02F-40D6-8DBC-DEE4A95D8A4E}" sibTransId="{3A321D27-E27A-4ED1-A092-0875B4A6E879}"/>
    <dgm:cxn modelId="{C54F6A71-DF71-4618-BD2B-6D6BC00424AB}" srcId="{D9F30AE5-7BE8-444A-BB1D-7580B8B1995E}" destId="{4EFE0B89-4E3F-44A4-BBA3-432F8AFAFCD9}" srcOrd="1" destOrd="0" parTransId="{6839FB46-37DB-4D98-9491-75F966EBB238}" sibTransId="{96C1B560-1655-4B9B-91BA-633E1D61A495}"/>
    <dgm:cxn modelId="{F17D6593-E497-4E97-8ABF-8E66270ADAD3}" srcId="{871A9252-8C4A-4602-8EE8-65F625171834}" destId="{A4FE5EEE-D9F6-4C57-A45D-8AE43DED18C1}" srcOrd="0" destOrd="0" parTransId="{BD05F586-49D6-41D4-8ECE-2A9B95BFA287}" sibTransId="{5E4D981F-2A81-4105-8D1C-4611C2E4537D}"/>
    <dgm:cxn modelId="{DFF63D9F-DC94-45B9-96D5-2FE07B4FE6F5}" type="presOf" srcId="{D9F30AE5-7BE8-444A-BB1D-7580B8B1995E}" destId="{DAAA0960-1AE3-4F20-8A28-BBB642D50DBB}" srcOrd="0" destOrd="0" presId="urn:microsoft.com/office/officeart/2005/8/layout/vList5"/>
    <dgm:cxn modelId="{80B3EEA7-BC10-4DC9-B9DF-471EB5F4B18D}" type="presOf" srcId="{4EFE0B89-4E3F-44A4-BBA3-432F8AFAFCD9}" destId="{1689A18D-2BAD-44BE-95AD-267D7F933FAF}" srcOrd="0" destOrd="1" presId="urn:microsoft.com/office/officeart/2005/8/layout/vList5"/>
    <dgm:cxn modelId="{99A3AFBB-9EE3-4F86-998B-2C87ABE52B99}" srcId="{C439228A-94F5-4F44-8AD9-616E2001434F}" destId="{41C4D360-E30A-490D-9AC8-BD1A0DFF6F42}" srcOrd="2" destOrd="0" parTransId="{FD1202D4-037A-49CB-9E21-5AE6A0EE9247}" sibTransId="{31B305D0-5239-491A-81C7-B1431BA6080E}"/>
    <dgm:cxn modelId="{0BD450CA-649C-4053-83E6-4EBF69E6FF42}" srcId="{C439228A-94F5-4F44-8AD9-616E2001434F}" destId="{5691A785-1571-4F5A-BD0D-1EC7C7CEFF95}" srcOrd="0" destOrd="0" parTransId="{EC765EC0-994E-48C2-B7BB-11CDB4092413}" sibTransId="{3B3C09CF-5260-4EF4-BE69-B0CCE07215D7}"/>
    <dgm:cxn modelId="{F52C31D6-613F-4FD1-828F-3B2CE90A1FCA}" type="presOf" srcId="{5691A785-1571-4F5A-BD0D-1EC7C7CEFF95}" destId="{507A0CC9-A411-4DB2-ADDE-CEA8AB6FBA56}" srcOrd="0" destOrd="0" presId="urn:microsoft.com/office/officeart/2005/8/layout/vList5"/>
    <dgm:cxn modelId="{78B41DD9-DCE2-48B8-BDC9-52B9C7386DFD}" type="presOf" srcId="{4CA376ED-FFCA-496E-BFB6-9BE93DEF6EBB}" destId="{1689A18D-2BAD-44BE-95AD-267D7F933FAF}" srcOrd="0" destOrd="2" presId="urn:microsoft.com/office/officeart/2005/8/layout/vList5"/>
    <dgm:cxn modelId="{665877D9-161A-428A-962A-7020B757745F}" srcId="{C439228A-94F5-4F44-8AD9-616E2001434F}" destId="{D9F30AE5-7BE8-444A-BB1D-7580B8B1995E}" srcOrd="3" destOrd="0" parTransId="{5FF96BC4-B9C5-4D0D-8833-074352A0CC62}" sibTransId="{55771E57-25ED-484F-8094-57532B3A79F4}"/>
    <dgm:cxn modelId="{EABADDD9-0B62-43D1-A7D7-DABE6B79B09A}" srcId="{D9F30AE5-7BE8-444A-BB1D-7580B8B1995E}" destId="{4CA376ED-FFCA-496E-BFB6-9BE93DEF6EBB}" srcOrd="2" destOrd="0" parTransId="{31CD984E-36E2-4DE0-B24C-7C3569114C73}" sibTransId="{6D21CE2C-7510-47C5-99A9-A299118B8D04}"/>
    <dgm:cxn modelId="{54BF94E1-0D8A-4A02-8491-4C6CDDEF8B55}" type="presOf" srcId="{871A9252-8C4A-4602-8EE8-65F625171834}" destId="{4AC2348D-175A-4F3B-B4D6-A962FBF4EE56}" srcOrd="0" destOrd="0" presId="urn:microsoft.com/office/officeart/2005/8/layout/vList5"/>
    <dgm:cxn modelId="{87D9A0EB-504D-4C31-9CFF-EB61F750F23A}" srcId="{871A9252-8C4A-4602-8EE8-65F625171834}" destId="{C23798BA-0959-4293-A386-2102AA7EC406}" srcOrd="1" destOrd="0" parTransId="{76389E19-57C7-4E2A-8924-0A6191BA8DEB}" sibTransId="{C9F64E45-CBCD-43D7-802C-5EEF5F5013AA}"/>
    <dgm:cxn modelId="{06934AEC-CDEE-44A9-B2B9-F5E3249DA5BC}" srcId="{D9F30AE5-7BE8-444A-BB1D-7580B8B1995E}" destId="{BAD99DD0-C842-486D-9EBF-7EEFBED73A56}" srcOrd="0" destOrd="0" parTransId="{DD7BC81E-CAA2-431D-B3EC-49B15381AED6}" sibTransId="{4DD92889-1A41-4C43-A216-AE086C4AF6A1}"/>
    <dgm:cxn modelId="{05B063E7-0954-4368-9DCC-8553C44C5538}" type="presParOf" srcId="{79B36B22-2950-49A1-AF87-07E712534928}" destId="{F75CDD25-5656-4965-A609-03258EA297B8}" srcOrd="0" destOrd="0" presId="urn:microsoft.com/office/officeart/2005/8/layout/vList5"/>
    <dgm:cxn modelId="{EEF28F1B-3532-4359-A5E6-BBC63E48704E}" type="presParOf" srcId="{F75CDD25-5656-4965-A609-03258EA297B8}" destId="{507A0CC9-A411-4DB2-ADDE-CEA8AB6FBA56}" srcOrd="0" destOrd="0" presId="urn:microsoft.com/office/officeart/2005/8/layout/vList5"/>
    <dgm:cxn modelId="{6FA887B3-A4A0-4C4F-A6C0-1A7FA77A4BA8}" type="presParOf" srcId="{79B36B22-2950-49A1-AF87-07E712534928}" destId="{82679FB0-5F02-4625-827D-2F22C7916E8B}" srcOrd="1" destOrd="0" presId="urn:microsoft.com/office/officeart/2005/8/layout/vList5"/>
    <dgm:cxn modelId="{7C26D63A-B94A-485F-96E0-89062E64250E}" type="presParOf" srcId="{79B36B22-2950-49A1-AF87-07E712534928}" destId="{B5891420-8418-451D-AAF0-5CE49FAA01B2}" srcOrd="2" destOrd="0" presId="urn:microsoft.com/office/officeart/2005/8/layout/vList5"/>
    <dgm:cxn modelId="{01E64570-7598-447F-9A95-9BA2BB9943BD}" type="presParOf" srcId="{B5891420-8418-451D-AAF0-5CE49FAA01B2}" destId="{4AC2348D-175A-4F3B-B4D6-A962FBF4EE56}" srcOrd="0" destOrd="0" presId="urn:microsoft.com/office/officeart/2005/8/layout/vList5"/>
    <dgm:cxn modelId="{D32D06EE-B1B1-48F4-AABC-EBCF793B946B}" type="presParOf" srcId="{B5891420-8418-451D-AAF0-5CE49FAA01B2}" destId="{801E1B39-7608-47A3-BF48-C8A069DE5308}" srcOrd="1" destOrd="0" presId="urn:microsoft.com/office/officeart/2005/8/layout/vList5"/>
    <dgm:cxn modelId="{09147C49-1E82-4FED-AE1E-B9E0D2F98411}" type="presParOf" srcId="{79B36B22-2950-49A1-AF87-07E712534928}" destId="{E82A546B-7A05-449E-876C-F779C12D8CF4}" srcOrd="3" destOrd="0" presId="urn:microsoft.com/office/officeart/2005/8/layout/vList5"/>
    <dgm:cxn modelId="{18F49D79-2CDA-404A-826D-6A953CFFDEBE}" type="presParOf" srcId="{79B36B22-2950-49A1-AF87-07E712534928}" destId="{8D046305-07FD-42EF-96BA-DC7DA38A7D79}" srcOrd="4" destOrd="0" presId="urn:microsoft.com/office/officeart/2005/8/layout/vList5"/>
    <dgm:cxn modelId="{A01E64AB-9E0C-4BA4-87B6-01F7061DC94B}" type="presParOf" srcId="{8D046305-07FD-42EF-96BA-DC7DA38A7D79}" destId="{F810F1C5-D23A-4CAE-AAE5-1232C62A9C7E}" srcOrd="0" destOrd="0" presId="urn:microsoft.com/office/officeart/2005/8/layout/vList5"/>
    <dgm:cxn modelId="{7BC062D8-2CA0-47DC-B84C-076F067989DD}" type="presParOf" srcId="{79B36B22-2950-49A1-AF87-07E712534928}" destId="{1CA6948A-8979-4D28-A8C4-C09DE2C9D85F}" srcOrd="5" destOrd="0" presId="urn:microsoft.com/office/officeart/2005/8/layout/vList5"/>
    <dgm:cxn modelId="{A8BC2781-D018-4509-AC6B-5818E742BFA6}" type="presParOf" srcId="{79B36B22-2950-49A1-AF87-07E712534928}" destId="{CEACF944-9CC7-45BD-8084-C69734148164}" srcOrd="6" destOrd="0" presId="urn:microsoft.com/office/officeart/2005/8/layout/vList5"/>
    <dgm:cxn modelId="{32214C91-74E3-4319-A620-BCEF82ACF415}" type="presParOf" srcId="{CEACF944-9CC7-45BD-8084-C69734148164}" destId="{DAAA0960-1AE3-4F20-8A28-BBB642D50DBB}" srcOrd="0" destOrd="0" presId="urn:microsoft.com/office/officeart/2005/8/layout/vList5"/>
    <dgm:cxn modelId="{9C02B373-2DBE-4BBB-B497-9BEE92D80C31}" type="presParOf" srcId="{CEACF944-9CC7-45BD-8084-C69734148164}" destId="{1689A18D-2BAD-44BE-95AD-267D7F933FA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A0CC9-A411-4DB2-ADDE-CEA8AB6FBA56}">
      <dsp:nvSpPr>
        <dsp:cNvPr id="0" name=""/>
        <dsp:cNvSpPr/>
      </dsp:nvSpPr>
      <dsp:spPr>
        <a:xfrm>
          <a:off x="0" y="2517"/>
          <a:ext cx="2819494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Question</a:t>
          </a:r>
          <a:r>
            <a:rPr lang="fr-FR" sz="1100" b="0" i="0" kern="1200" baseline="0" dirty="0"/>
            <a:t> : le genre du client a-t-il une influence sur la catégorie des livres achetés ?</a:t>
          </a:r>
          <a:endParaRPr lang="en-US" sz="1100" kern="1200" dirty="0"/>
        </a:p>
      </dsp:txBody>
      <dsp:txXfrm>
        <a:off x="59099" y="61616"/>
        <a:ext cx="2701296" cy="1092444"/>
      </dsp:txXfrm>
    </dsp:sp>
    <dsp:sp modelId="{801E1B39-7608-47A3-BF48-C8A069DE5308}">
      <dsp:nvSpPr>
        <dsp:cNvPr id="0" name=""/>
        <dsp:cNvSpPr/>
      </dsp:nvSpPr>
      <dsp:spPr>
        <a:xfrm rot="5400000">
          <a:off x="3552544" y="-20658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/>
            <a:t>Hypothèse nulle H0 : il n'y a aucun lien entre le genre du client et la catégorie des livres achetés.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/>
            <a:t>Hypothèse alternative H1 :  il y a une relation entre le genre et la catégorie</a:t>
          </a:r>
          <a:endParaRPr lang="en-US" sz="1400" kern="1200"/>
        </a:p>
      </dsp:txBody>
      <dsp:txXfrm rot="-5400000">
        <a:off x="2137130" y="1442036"/>
        <a:ext cx="3752063" cy="873955"/>
      </dsp:txXfrm>
    </dsp:sp>
    <dsp:sp modelId="{4AC2348D-175A-4F3B-B4D6-A962FBF4EE56}">
      <dsp:nvSpPr>
        <dsp:cNvPr id="0" name=""/>
        <dsp:cNvSpPr/>
      </dsp:nvSpPr>
      <dsp:spPr>
        <a:xfrm>
          <a:off x="0" y="1273691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des hypothèses nulle et alternative</a:t>
          </a:r>
          <a:endParaRPr lang="en-US" sz="1100" kern="1200" dirty="0"/>
        </a:p>
      </dsp:txBody>
      <dsp:txXfrm>
        <a:off x="59099" y="1332790"/>
        <a:ext cx="2018932" cy="1092444"/>
      </dsp:txXfrm>
    </dsp:sp>
    <dsp:sp modelId="{F810F1C5-D23A-4CAE-AAE5-1232C62A9C7E}">
      <dsp:nvSpPr>
        <dsp:cNvPr id="0" name=""/>
        <dsp:cNvSpPr/>
      </dsp:nvSpPr>
      <dsp:spPr>
        <a:xfrm>
          <a:off x="0" y="2544866"/>
          <a:ext cx="2912288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du test statistique</a:t>
          </a:r>
          <a:r>
            <a:rPr lang="fr-FR" sz="1100" b="0" i="0" kern="1200" baseline="0" dirty="0"/>
            <a:t> : puisque nous avons à faire à </a:t>
          </a:r>
          <a:r>
            <a:rPr lang="fr-FR" sz="1100" b="0" i="1" kern="1200" baseline="0" dirty="0"/>
            <a:t>deux variables qualitatives</a:t>
          </a:r>
          <a:r>
            <a:rPr lang="fr-FR" sz="1100" b="0" i="0" kern="1200" baseline="0" dirty="0"/>
            <a:t>, nous allons pouvoir vérifier une éventuelle corrélation entre ces deux variables avec le test du Khi2 qui est un test d'association entre deux variables qualitatives.</a:t>
          </a:r>
          <a:endParaRPr lang="en-US" sz="1100" kern="1200" dirty="0"/>
        </a:p>
      </dsp:txBody>
      <dsp:txXfrm>
        <a:off x="59099" y="2603965"/>
        <a:ext cx="2794090" cy="1092444"/>
      </dsp:txXfrm>
    </dsp:sp>
    <dsp:sp modelId="{1689A18D-2BAD-44BE-95AD-267D7F933FAF}">
      <dsp:nvSpPr>
        <dsp:cNvPr id="0" name=""/>
        <dsp:cNvSpPr/>
      </dsp:nvSpPr>
      <dsp:spPr>
        <a:xfrm rot="5400000">
          <a:off x="3552544" y="2521690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/>
            <a:t>alpha = 0,05 (5%)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Si p-value &lt; alpha, alors on rejette H0 et on accepte H1 en prenant 5% de risques de conclure à tort qu’il existe une association.</a:t>
          </a:r>
          <a:endParaRPr lang="en-US" sz="1400" kern="1200" dirty="0"/>
        </a:p>
      </dsp:txBody>
      <dsp:txXfrm rot="-5400000">
        <a:off x="2137130" y="3984384"/>
        <a:ext cx="3752063" cy="873955"/>
      </dsp:txXfrm>
    </dsp:sp>
    <dsp:sp modelId="{DAAA0960-1AE3-4F20-8A28-BBB642D50DBB}">
      <dsp:nvSpPr>
        <dsp:cNvPr id="0" name=""/>
        <dsp:cNvSpPr/>
      </dsp:nvSpPr>
      <dsp:spPr>
        <a:xfrm>
          <a:off x="0" y="3816040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du seuil de risque alpha</a:t>
          </a:r>
          <a:r>
            <a:rPr lang="fr-FR" sz="1100" b="0" i="0" kern="1200" baseline="0" dirty="0"/>
            <a:t> (seuil de rejet de H0) : Plus on veut limiter le risque de se tromper, plus on doit diminuer alpha. </a:t>
          </a:r>
          <a:endParaRPr lang="en-US" sz="1100" kern="1200" dirty="0"/>
        </a:p>
      </dsp:txBody>
      <dsp:txXfrm>
        <a:off x="59099" y="3875139"/>
        <a:ext cx="2018932" cy="1092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A0CC9-A411-4DB2-ADDE-CEA8AB6FBA56}">
      <dsp:nvSpPr>
        <dsp:cNvPr id="0" name=""/>
        <dsp:cNvSpPr/>
      </dsp:nvSpPr>
      <dsp:spPr>
        <a:xfrm>
          <a:off x="0" y="2517"/>
          <a:ext cx="4038513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Question : l'âge du client a t-il une influence sur le montant total des achats du client 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9099" y="61616"/>
        <a:ext cx="3920315" cy="1092444"/>
      </dsp:txXfrm>
    </dsp:sp>
    <dsp:sp modelId="{801E1B39-7608-47A3-BF48-C8A069DE5308}">
      <dsp:nvSpPr>
        <dsp:cNvPr id="0" name=""/>
        <dsp:cNvSpPr/>
      </dsp:nvSpPr>
      <dsp:spPr>
        <a:xfrm rot="5400000">
          <a:off x="3552544" y="-20658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Hypothèse H0 = il n'y a pas de relation entre l'âge du client et le montant total acheté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Hypothèse alternative H1 = il y a une corrélation entre ces deux variables.</a:t>
          </a:r>
          <a:endParaRPr lang="en-US" sz="1400" kern="1200" dirty="0"/>
        </a:p>
      </dsp:txBody>
      <dsp:txXfrm rot="-5400000">
        <a:off x="2137130" y="1442036"/>
        <a:ext cx="3752063" cy="873955"/>
      </dsp:txXfrm>
    </dsp:sp>
    <dsp:sp modelId="{4AC2348D-175A-4F3B-B4D6-A962FBF4EE56}">
      <dsp:nvSpPr>
        <dsp:cNvPr id="0" name=""/>
        <dsp:cNvSpPr/>
      </dsp:nvSpPr>
      <dsp:spPr>
        <a:xfrm>
          <a:off x="0" y="1273691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des hypothèses nulle et alternative</a:t>
          </a:r>
          <a:endParaRPr lang="en-US" sz="1100" kern="1200" dirty="0"/>
        </a:p>
      </dsp:txBody>
      <dsp:txXfrm>
        <a:off x="59099" y="1332790"/>
        <a:ext cx="2018932" cy="1092444"/>
      </dsp:txXfrm>
    </dsp:sp>
    <dsp:sp modelId="{F810F1C5-D23A-4CAE-AAE5-1232C62A9C7E}">
      <dsp:nvSpPr>
        <dsp:cNvPr id="0" name=""/>
        <dsp:cNvSpPr/>
      </dsp:nvSpPr>
      <dsp:spPr>
        <a:xfrm>
          <a:off x="0" y="2544866"/>
          <a:ext cx="397908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i="0" u="sng" kern="1200" dirty="0">
              <a:solidFill>
                <a:schemeClr val="bg1"/>
              </a:solidFill>
            </a:rPr>
            <a:t>Détermination des tests </a:t>
          </a:r>
          <a:r>
            <a:rPr lang="fr-FR" sz="1100" i="0" kern="1200" dirty="0">
              <a:solidFill>
                <a:schemeClr val="bg1"/>
              </a:solidFill>
            </a:rPr>
            <a:t>: n</a:t>
          </a:r>
          <a:r>
            <a:rPr lang="fr-FR" sz="1100" b="0" i="0" kern="1200" dirty="0">
              <a:solidFill>
                <a:schemeClr val="bg1"/>
              </a:solidFill>
              <a:effectLst/>
            </a:rPr>
            <a:t>ous avons deux variables quantitatives. Nous allons donc pouvoir effectuer les tests suivants 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fr-FR" sz="1100" b="0" i="0" kern="1200" dirty="0">
              <a:solidFill>
                <a:schemeClr val="bg1"/>
              </a:solidFill>
              <a:effectLst/>
            </a:rPr>
            <a:t>Test de rang Spearman : test d'association non paramétrique entre deux variables quantitatives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fr-FR" sz="1100" b="0" i="0" kern="1200" dirty="0">
              <a:solidFill>
                <a:schemeClr val="bg1"/>
              </a:solidFill>
              <a:effectLst/>
            </a:rPr>
            <a:t>Test de corrélation de Pearson : test d'association paramétrique entre deux variables quantitatives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59099" y="2603965"/>
        <a:ext cx="3860882" cy="1092444"/>
      </dsp:txXfrm>
    </dsp:sp>
    <dsp:sp modelId="{1689A18D-2BAD-44BE-95AD-267D7F933FAF}">
      <dsp:nvSpPr>
        <dsp:cNvPr id="0" name=""/>
        <dsp:cNvSpPr/>
      </dsp:nvSpPr>
      <dsp:spPr>
        <a:xfrm rot="5400000">
          <a:off x="3552544" y="2521690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/>
            <a:t>alpha = 0,05 (5%)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Si p-value &lt; 0,05 = on rejette H0.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Si p-value &gt; 0,05 = on accepte H1</a:t>
          </a:r>
        </a:p>
      </dsp:txBody>
      <dsp:txXfrm rot="-5400000">
        <a:off x="2137130" y="3984384"/>
        <a:ext cx="3752063" cy="873955"/>
      </dsp:txXfrm>
    </dsp:sp>
    <dsp:sp modelId="{DAAA0960-1AE3-4F20-8A28-BBB642D50DBB}">
      <dsp:nvSpPr>
        <dsp:cNvPr id="0" name=""/>
        <dsp:cNvSpPr/>
      </dsp:nvSpPr>
      <dsp:spPr>
        <a:xfrm>
          <a:off x="0" y="3816040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du seuil de risque alpha</a:t>
          </a:r>
          <a:r>
            <a:rPr lang="fr-FR" sz="1100" b="0" i="0" kern="1200" baseline="0" dirty="0"/>
            <a:t> (seuil de rejet de H0) : Plus on veut limiter le risque de se tromper, plus on doit diminuer alpha. </a:t>
          </a:r>
          <a:endParaRPr lang="en-US" sz="1100" kern="1200" dirty="0"/>
        </a:p>
      </dsp:txBody>
      <dsp:txXfrm>
        <a:off x="59099" y="3875139"/>
        <a:ext cx="2018932" cy="1092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A0CC9-A411-4DB2-ADDE-CEA8AB6FBA56}">
      <dsp:nvSpPr>
        <dsp:cNvPr id="0" name=""/>
        <dsp:cNvSpPr/>
      </dsp:nvSpPr>
      <dsp:spPr>
        <a:xfrm>
          <a:off x="0" y="2517"/>
          <a:ext cx="2819494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Question : l'âge a t-il une influence sur la fréquence des achats ?</a:t>
          </a:r>
          <a:endParaRPr lang="en-US" sz="1100" kern="1200" dirty="0"/>
        </a:p>
      </dsp:txBody>
      <dsp:txXfrm>
        <a:off x="59099" y="61616"/>
        <a:ext cx="2701296" cy="1092444"/>
      </dsp:txXfrm>
    </dsp:sp>
    <dsp:sp modelId="{801E1B39-7608-47A3-BF48-C8A069DE5308}">
      <dsp:nvSpPr>
        <dsp:cNvPr id="0" name=""/>
        <dsp:cNvSpPr/>
      </dsp:nvSpPr>
      <dsp:spPr>
        <a:xfrm rot="5400000">
          <a:off x="3552544" y="-20658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Hypothèse H0 = il n'y a pas de relation entre l'âge et la fréquence des achats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Hypothèse alternative H1 = il y a une corrélation entre ces deux variables.</a:t>
          </a:r>
          <a:endParaRPr lang="en-US" sz="1400" kern="1200" dirty="0"/>
        </a:p>
      </dsp:txBody>
      <dsp:txXfrm rot="-5400000">
        <a:off x="2137130" y="1442036"/>
        <a:ext cx="3752063" cy="873955"/>
      </dsp:txXfrm>
    </dsp:sp>
    <dsp:sp modelId="{4AC2348D-175A-4F3B-B4D6-A962FBF4EE56}">
      <dsp:nvSpPr>
        <dsp:cNvPr id="0" name=""/>
        <dsp:cNvSpPr/>
      </dsp:nvSpPr>
      <dsp:spPr>
        <a:xfrm>
          <a:off x="0" y="1273691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des hypothèses nulle et alternative</a:t>
          </a:r>
          <a:endParaRPr lang="en-US" sz="1100" kern="1200" dirty="0"/>
        </a:p>
      </dsp:txBody>
      <dsp:txXfrm>
        <a:off x="59099" y="1332790"/>
        <a:ext cx="2018932" cy="1092444"/>
      </dsp:txXfrm>
    </dsp:sp>
    <dsp:sp modelId="{F810F1C5-D23A-4CAE-AAE5-1232C62A9C7E}">
      <dsp:nvSpPr>
        <dsp:cNvPr id="0" name=""/>
        <dsp:cNvSpPr/>
      </dsp:nvSpPr>
      <dsp:spPr>
        <a:xfrm>
          <a:off x="0" y="2544866"/>
          <a:ext cx="275989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i="0" u="sng" kern="1200" dirty="0">
              <a:solidFill>
                <a:schemeClr val="bg1"/>
              </a:solidFill>
            </a:rPr>
            <a:t>Détermination des tests </a:t>
          </a:r>
          <a:r>
            <a:rPr lang="fr-FR" sz="1100" i="0" kern="1200" dirty="0">
              <a:solidFill>
                <a:schemeClr val="bg1"/>
              </a:solidFill>
            </a:rPr>
            <a:t>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 dirty="0">
              <a:solidFill>
                <a:schemeClr val="bg1"/>
              </a:solidFill>
              <a:effectLst/>
            </a:rPr>
            <a:t>Nous allons donc pouvoir effectuer les tests suivants 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fr-FR" sz="1100" b="0" i="0" kern="1200" dirty="0">
              <a:solidFill>
                <a:schemeClr val="bg1"/>
              </a:solidFill>
              <a:effectLst/>
            </a:rPr>
            <a:t>Test de rang Spearman</a:t>
          </a:r>
        </a:p>
      </dsp:txBody>
      <dsp:txXfrm>
        <a:off x="59099" y="2603965"/>
        <a:ext cx="2641692" cy="1092444"/>
      </dsp:txXfrm>
    </dsp:sp>
    <dsp:sp modelId="{1689A18D-2BAD-44BE-95AD-267D7F933FAF}">
      <dsp:nvSpPr>
        <dsp:cNvPr id="0" name=""/>
        <dsp:cNvSpPr/>
      </dsp:nvSpPr>
      <dsp:spPr>
        <a:xfrm rot="5400000">
          <a:off x="3552544" y="2521690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/>
            <a:t>alpha = 0,05 (5%)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Si p-value &lt; 0,05 = on rejette H0.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Si p-value &gt; 0,05 = on accepte H1</a:t>
          </a:r>
        </a:p>
      </dsp:txBody>
      <dsp:txXfrm rot="-5400000">
        <a:off x="2137130" y="3984384"/>
        <a:ext cx="3752063" cy="873955"/>
      </dsp:txXfrm>
    </dsp:sp>
    <dsp:sp modelId="{DAAA0960-1AE3-4F20-8A28-BBB642D50DBB}">
      <dsp:nvSpPr>
        <dsp:cNvPr id="0" name=""/>
        <dsp:cNvSpPr/>
      </dsp:nvSpPr>
      <dsp:spPr>
        <a:xfrm>
          <a:off x="0" y="3816040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du seuil de risque alpha</a:t>
          </a:r>
          <a:r>
            <a:rPr lang="fr-FR" sz="1100" b="0" i="0" kern="1200" baseline="0" dirty="0"/>
            <a:t> (seuil de rejet de H0) : Plus on veut limiter le risque de se tromper, plus on doit diminuer alpha. </a:t>
          </a:r>
          <a:endParaRPr lang="en-US" sz="1100" kern="1200" dirty="0"/>
        </a:p>
      </dsp:txBody>
      <dsp:txXfrm>
        <a:off x="59099" y="3875139"/>
        <a:ext cx="2018932" cy="1092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A0CC9-A411-4DB2-ADDE-CEA8AB6FBA56}">
      <dsp:nvSpPr>
        <dsp:cNvPr id="0" name=""/>
        <dsp:cNvSpPr/>
      </dsp:nvSpPr>
      <dsp:spPr>
        <a:xfrm>
          <a:off x="0" y="2517"/>
          <a:ext cx="2819494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Question : l'âge a t-il une influence sur la taille du panier moyen 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9099" y="61616"/>
        <a:ext cx="2701296" cy="1092444"/>
      </dsp:txXfrm>
    </dsp:sp>
    <dsp:sp modelId="{801E1B39-7608-47A3-BF48-C8A069DE5308}">
      <dsp:nvSpPr>
        <dsp:cNvPr id="0" name=""/>
        <dsp:cNvSpPr/>
      </dsp:nvSpPr>
      <dsp:spPr>
        <a:xfrm rot="5400000">
          <a:off x="3552544" y="-20658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Hypothèse H0 = il n'y a pas de relation entre l'âge et le montant du panier moyen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Hypothèse alternative H1 = il y a une corrélation entre ces deux variables.</a:t>
          </a:r>
          <a:endParaRPr lang="en-US" sz="1400" kern="1200" dirty="0"/>
        </a:p>
      </dsp:txBody>
      <dsp:txXfrm rot="-5400000">
        <a:off x="2137130" y="1442036"/>
        <a:ext cx="3752063" cy="873955"/>
      </dsp:txXfrm>
    </dsp:sp>
    <dsp:sp modelId="{4AC2348D-175A-4F3B-B4D6-A962FBF4EE56}">
      <dsp:nvSpPr>
        <dsp:cNvPr id="0" name=""/>
        <dsp:cNvSpPr/>
      </dsp:nvSpPr>
      <dsp:spPr>
        <a:xfrm>
          <a:off x="0" y="1273691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des hypothèses nulle et alternative</a:t>
          </a:r>
          <a:endParaRPr lang="en-US" sz="1100" kern="1200" dirty="0"/>
        </a:p>
      </dsp:txBody>
      <dsp:txXfrm>
        <a:off x="59099" y="1332790"/>
        <a:ext cx="2018932" cy="1092444"/>
      </dsp:txXfrm>
    </dsp:sp>
    <dsp:sp modelId="{F810F1C5-D23A-4CAE-AAE5-1232C62A9C7E}">
      <dsp:nvSpPr>
        <dsp:cNvPr id="0" name=""/>
        <dsp:cNvSpPr/>
      </dsp:nvSpPr>
      <dsp:spPr>
        <a:xfrm>
          <a:off x="0" y="2544866"/>
          <a:ext cx="275989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i="0" u="sng" kern="1200" dirty="0">
              <a:solidFill>
                <a:schemeClr val="bg1"/>
              </a:solidFill>
            </a:rPr>
            <a:t>Détermination des tests </a:t>
          </a:r>
          <a:r>
            <a:rPr lang="fr-FR" sz="1100" i="0" kern="1200" dirty="0">
              <a:solidFill>
                <a:schemeClr val="bg1"/>
              </a:solidFill>
            </a:rPr>
            <a:t>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 dirty="0">
              <a:solidFill>
                <a:schemeClr val="bg1"/>
              </a:solidFill>
              <a:effectLst/>
            </a:rPr>
            <a:t>Nous allons donc pouvoir effectuer les tests suivants 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fr-FR" sz="1100" b="0" i="0" kern="1200" dirty="0">
              <a:solidFill>
                <a:schemeClr val="bg1"/>
              </a:solidFill>
              <a:effectLst/>
            </a:rPr>
            <a:t>Test de rang Spearman</a:t>
          </a:r>
        </a:p>
      </dsp:txBody>
      <dsp:txXfrm>
        <a:off x="59099" y="2603965"/>
        <a:ext cx="2641692" cy="1092444"/>
      </dsp:txXfrm>
    </dsp:sp>
    <dsp:sp modelId="{1689A18D-2BAD-44BE-95AD-267D7F933FAF}">
      <dsp:nvSpPr>
        <dsp:cNvPr id="0" name=""/>
        <dsp:cNvSpPr/>
      </dsp:nvSpPr>
      <dsp:spPr>
        <a:xfrm rot="5400000">
          <a:off x="3552544" y="2521690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/>
            <a:t>alpha = 0,05 (5%)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Si p-value &lt; 0,05 = on rejette H0.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baseline="0" dirty="0"/>
            <a:t>Si p-value &gt; 0,05 = on accepte H1</a:t>
          </a:r>
        </a:p>
      </dsp:txBody>
      <dsp:txXfrm rot="-5400000">
        <a:off x="2137130" y="3984384"/>
        <a:ext cx="3752063" cy="873955"/>
      </dsp:txXfrm>
    </dsp:sp>
    <dsp:sp modelId="{DAAA0960-1AE3-4F20-8A28-BBB642D50DBB}">
      <dsp:nvSpPr>
        <dsp:cNvPr id="0" name=""/>
        <dsp:cNvSpPr/>
      </dsp:nvSpPr>
      <dsp:spPr>
        <a:xfrm>
          <a:off x="0" y="3816040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du seuil de risque alpha</a:t>
          </a:r>
          <a:r>
            <a:rPr lang="fr-FR" sz="1100" b="0" i="0" kern="1200" baseline="0" dirty="0"/>
            <a:t> (seuil de rejet de H0) : Plus on veut limiter le risque de se tromper, plus on doit diminuer alpha. </a:t>
          </a:r>
          <a:endParaRPr lang="en-US" sz="1100" kern="1200" dirty="0"/>
        </a:p>
      </dsp:txBody>
      <dsp:txXfrm>
        <a:off x="59099" y="3875139"/>
        <a:ext cx="2018932" cy="10924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A0CC9-A411-4DB2-ADDE-CEA8AB6FBA56}">
      <dsp:nvSpPr>
        <dsp:cNvPr id="0" name=""/>
        <dsp:cNvSpPr/>
      </dsp:nvSpPr>
      <dsp:spPr>
        <a:xfrm>
          <a:off x="0" y="2517"/>
          <a:ext cx="2819494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Question : la tranche d'âge a-t-elle un effet sur la catégorie des livres achetés 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9099" y="61616"/>
        <a:ext cx="2701296" cy="1092444"/>
      </dsp:txXfrm>
    </dsp:sp>
    <dsp:sp modelId="{801E1B39-7608-47A3-BF48-C8A069DE5308}">
      <dsp:nvSpPr>
        <dsp:cNvPr id="0" name=""/>
        <dsp:cNvSpPr/>
      </dsp:nvSpPr>
      <dsp:spPr>
        <a:xfrm rot="5400000">
          <a:off x="3552544" y="-20658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b="0" i="0" kern="1200" baseline="0" dirty="0"/>
            <a:t>Hypothèse H0 = il n'y a aucun lien entre la tranche d’âge du client et la catégorie des livres achetés.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b="0" i="0" kern="1200" baseline="0" dirty="0"/>
            <a:t>Hypothèse alternative H1 = il y a une corrélation entre ces deux variables.</a:t>
          </a:r>
          <a:endParaRPr lang="en-US" sz="1300" kern="1200" dirty="0"/>
        </a:p>
      </dsp:txBody>
      <dsp:txXfrm rot="-5400000">
        <a:off x="2137130" y="1442036"/>
        <a:ext cx="3752063" cy="873955"/>
      </dsp:txXfrm>
    </dsp:sp>
    <dsp:sp modelId="{4AC2348D-175A-4F3B-B4D6-A962FBF4EE56}">
      <dsp:nvSpPr>
        <dsp:cNvPr id="0" name=""/>
        <dsp:cNvSpPr/>
      </dsp:nvSpPr>
      <dsp:spPr>
        <a:xfrm>
          <a:off x="0" y="1273691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des hypothèses nulle et alternative</a:t>
          </a:r>
          <a:endParaRPr lang="en-US" sz="1100" kern="1200" dirty="0"/>
        </a:p>
      </dsp:txBody>
      <dsp:txXfrm>
        <a:off x="59099" y="1332790"/>
        <a:ext cx="2018932" cy="1092444"/>
      </dsp:txXfrm>
    </dsp:sp>
    <dsp:sp modelId="{F810F1C5-D23A-4CAE-AAE5-1232C62A9C7E}">
      <dsp:nvSpPr>
        <dsp:cNvPr id="0" name=""/>
        <dsp:cNvSpPr/>
      </dsp:nvSpPr>
      <dsp:spPr>
        <a:xfrm>
          <a:off x="0" y="2544866"/>
          <a:ext cx="275989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i="0" u="sng" kern="1200" dirty="0">
              <a:solidFill>
                <a:schemeClr val="bg1"/>
              </a:solidFill>
            </a:rPr>
            <a:t>Détermination des tests </a:t>
          </a:r>
          <a:r>
            <a:rPr lang="fr-FR" sz="1100" i="0" kern="1200" dirty="0">
              <a:solidFill>
                <a:schemeClr val="bg1"/>
              </a:solidFill>
            </a:rPr>
            <a:t>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 dirty="0">
              <a:solidFill>
                <a:schemeClr val="bg1"/>
              </a:solidFill>
              <a:effectLst/>
            </a:rPr>
            <a:t>puisque nous avons à faire à deux variables qualitatives, nous allons pouvoir vérifier une éventuelle corrélation entre ces deux variables avec le test du Khi2.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fr-FR" sz="1100" b="0" i="0" kern="1200" dirty="0">
            <a:solidFill>
              <a:schemeClr val="bg1"/>
            </a:solidFill>
            <a:effectLst/>
          </a:endParaRPr>
        </a:p>
      </dsp:txBody>
      <dsp:txXfrm>
        <a:off x="59099" y="2603965"/>
        <a:ext cx="2641692" cy="1092444"/>
      </dsp:txXfrm>
    </dsp:sp>
    <dsp:sp modelId="{1689A18D-2BAD-44BE-95AD-267D7F933FAF}">
      <dsp:nvSpPr>
        <dsp:cNvPr id="0" name=""/>
        <dsp:cNvSpPr/>
      </dsp:nvSpPr>
      <dsp:spPr>
        <a:xfrm rot="5400000">
          <a:off x="3552544" y="2521690"/>
          <a:ext cx="968513" cy="3799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b="0" i="0" kern="1200" baseline="0"/>
            <a:t>alpha = 0,05 (5%)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b="0" i="0" kern="1200" baseline="0" dirty="0"/>
            <a:t>Si p-value &lt; 0,05 = on rejette H0.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b="0" i="0" kern="1200" baseline="0" dirty="0"/>
            <a:t>Si p-value &gt; 0,05 = on accepte H1</a:t>
          </a:r>
        </a:p>
      </dsp:txBody>
      <dsp:txXfrm rot="-5400000">
        <a:off x="2137130" y="3984384"/>
        <a:ext cx="3752063" cy="873955"/>
      </dsp:txXfrm>
    </dsp:sp>
    <dsp:sp modelId="{DAAA0960-1AE3-4F20-8A28-BBB642D50DBB}">
      <dsp:nvSpPr>
        <dsp:cNvPr id="0" name=""/>
        <dsp:cNvSpPr/>
      </dsp:nvSpPr>
      <dsp:spPr>
        <a:xfrm>
          <a:off x="0" y="3816040"/>
          <a:ext cx="2137130" cy="12106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u="sng" kern="1200" baseline="0" dirty="0"/>
            <a:t>Détermination du seuil de risque alpha</a:t>
          </a:r>
          <a:r>
            <a:rPr lang="fr-FR" sz="1100" b="0" i="0" kern="1200" baseline="0" dirty="0"/>
            <a:t> (seuil de rejet de H0) : Plus on veut limiter le risque de se tromper, plus on doit diminuer alpha. </a:t>
          </a:r>
          <a:endParaRPr lang="en-US" sz="1100" kern="1200" dirty="0"/>
        </a:p>
      </dsp:txBody>
      <dsp:txXfrm>
        <a:off x="59099" y="3875139"/>
        <a:ext cx="2018932" cy="1092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90D38-551D-4723-A21F-C4A4E9EEA09B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10B94-A8D6-41E2-9B38-6ADBB18259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639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D2C89-F2D6-459D-AEA0-08E3345E7DF3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FB556-3169-46B2-8D5F-0B561552B3FC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C1199-2811-470A-9DE8-CCD02D109787}" type="datetime1">
              <a:rPr lang="en-US" smtClean="0"/>
              <a:t>3/19/2025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2D975-52BF-4CCB-A2B6-706FDFB5CDEE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0"/>
            <a:ext cx="11734800" cy="6858000"/>
          </a:xfrm>
          <a:custGeom>
            <a:avLst/>
            <a:gdLst/>
            <a:ahLst/>
            <a:cxnLst/>
            <a:rect l="l" t="t" r="r" b="b"/>
            <a:pathLst>
              <a:path w="11734800" h="6858000">
                <a:moveTo>
                  <a:pt x="0" y="6858000"/>
                </a:moveTo>
                <a:lnTo>
                  <a:pt x="11734800" y="6858000"/>
                </a:lnTo>
                <a:lnTo>
                  <a:pt x="117348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3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57200" cy="6858000"/>
          </a:xfrm>
          <a:custGeom>
            <a:avLst/>
            <a:gdLst/>
            <a:ahLst/>
            <a:cxnLst/>
            <a:rect l="l" t="t" r="r" b="b"/>
            <a:pathLst>
              <a:path w="457200" h="6858000">
                <a:moveTo>
                  <a:pt x="457200" y="0"/>
                </a:moveTo>
                <a:lnTo>
                  <a:pt x="0" y="0"/>
                </a:lnTo>
                <a:lnTo>
                  <a:pt x="0" y="6858000"/>
                </a:lnTo>
                <a:lnTo>
                  <a:pt x="457200" y="6858000"/>
                </a:lnTo>
                <a:lnTo>
                  <a:pt x="457200" y="0"/>
                </a:lnTo>
                <a:close/>
              </a:path>
            </a:pathLst>
          </a:custGeom>
          <a:solidFill>
            <a:srgbClr val="6E6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D9555-939D-4914-B682-4A21EAEFEC0E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292840" y="0"/>
            <a:ext cx="899160" cy="6858000"/>
          </a:xfrm>
          <a:custGeom>
            <a:avLst/>
            <a:gdLst/>
            <a:ahLst/>
            <a:cxnLst/>
            <a:rect l="l" t="t" r="r" b="b"/>
            <a:pathLst>
              <a:path w="899159" h="6858000">
                <a:moveTo>
                  <a:pt x="0" y="0"/>
                </a:moveTo>
                <a:lnTo>
                  <a:pt x="0" y="6858000"/>
                </a:lnTo>
                <a:lnTo>
                  <a:pt x="899159" y="6858000"/>
                </a:lnTo>
                <a:lnTo>
                  <a:pt x="899159" y="0"/>
                </a:lnTo>
                <a:lnTo>
                  <a:pt x="0" y="0"/>
                </a:lnTo>
                <a:close/>
              </a:path>
            </a:pathLst>
          </a:custGeom>
          <a:solidFill>
            <a:srgbClr val="353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7986" y="1580769"/>
            <a:ext cx="10054590" cy="279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86134-6D3C-4B2C-8A20-6A34DA693883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help.xlstat.com/fr/6443-which-statistical-test-should-you-use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52400"/>
            <a:ext cx="12192000" cy="6858000"/>
            <a:chOff x="0" y="0"/>
            <a:chExt cx="12192000" cy="6858000"/>
          </a:xfrm>
          <a:solidFill>
            <a:schemeClr val="accent4">
              <a:lumMod val="75000"/>
            </a:schemeClr>
          </a:solidFill>
        </p:grpSpPr>
        <p:sp>
          <p:nvSpPr>
            <p:cNvPr id="3" name="object 3"/>
            <p:cNvSpPr/>
            <p:nvPr/>
          </p:nvSpPr>
          <p:spPr>
            <a:xfrm>
              <a:off x="457200" y="0"/>
              <a:ext cx="11734800" cy="6858000"/>
            </a:xfrm>
            <a:custGeom>
              <a:avLst/>
              <a:gdLst/>
              <a:ahLst/>
              <a:cxnLst/>
              <a:rect l="l" t="t" r="r" b="b"/>
              <a:pathLst>
                <a:path w="11734800" h="6858000">
                  <a:moveTo>
                    <a:pt x="0" y="6858000"/>
                  </a:moveTo>
                  <a:lnTo>
                    <a:pt x="11734800" y="6858000"/>
                  </a:lnTo>
                  <a:lnTo>
                    <a:pt x="117348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57200" cy="6858000"/>
            </a:xfrm>
            <a:custGeom>
              <a:avLst/>
              <a:gdLst/>
              <a:ahLst/>
              <a:cxnLst/>
              <a:rect l="l" t="t" r="r" b="b"/>
              <a:pathLst>
                <a:path w="457200" h="6858000">
                  <a:moveTo>
                    <a:pt x="4572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200" y="6858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 descr="Pile de livres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2627" y="0"/>
              <a:ext cx="5643372" cy="6858000"/>
            </a:xfrm>
            <a:prstGeom prst="rect">
              <a:avLst/>
            </a:prstGeom>
            <a:grpFill/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24598" y="2538729"/>
            <a:ext cx="5163185" cy="6924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330"/>
              </a:lnSpc>
              <a:spcBef>
                <a:spcPts val="100"/>
              </a:spcBef>
            </a:pPr>
            <a:r>
              <a:rPr sz="4800" spc="229" dirty="0">
                <a:solidFill>
                  <a:srgbClr val="FFFFFF"/>
                </a:solidFill>
              </a:rPr>
              <a:t>Librairie</a:t>
            </a:r>
            <a:r>
              <a:rPr sz="4800" spc="335" dirty="0">
                <a:solidFill>
                  <a:srgbClr val="FFFFFF"/>
                </a:solidFill>
              </a:rPr>
              <a:t> </a:t>
            </a:r>
            <a:r>
              <a:rPr sz="4800" spc="375" dirty="0" err="1">
                <a:solidFill>
                  <a:srgbClr val="FFFFFF"/>
                </a:solidFill>
              </a:rPr>
              <a:t>en</a:t>
            </a:r>
            <a:r>
              <a:rPr sz="4800" spc="375" dirty="0">
                <a:solidFill>
                  <a:srgbClr val="FFFFFF"/>
                </a:solidFill>
              </a:rPr>
              <a:t> </a:t>
            </a:r>
            <a:r>
              <a:rPr sz="4800" spc="325" dirty="0" err="1">
                <a:solidFill>
                  <a:srgbClr val="FFFFFF"/>
                </a:solidFill>
              </a:rPr>
              <a:t>ligne</a:t>
            </a:r>
            <a:endParaRPr sz="4800" dirty="0"/>
          </a:p>
        </p:txBody>
      </p:sp>
      <p:sp>
        <p:nvSpPr>
          <p:cNvPr id="7" name="object 7"/>
          <p:cNvSpPr txBox="1"/>
          <p:nvPr/>
        </p:nvSpPr>
        <p:spPr>
          <a:xfrm>
            <a:off x="6809358" y="5138420"/>
            <a:ext cx="4724400" cy="678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75"/>
              </a:lnSpc>
              <a:spcBef>
                <a:spcPts val="95"/>
              </a:spcBef>
            </a:pPr>
            <a:r>
              <a:rPr sz="2200" dirty="0" err="1">
                <a:solidFill>
                  <a:srgbClr val="D9D9D9"/>
                </a:solidFill>
                <a:latin typeface="Arial"/>
                <a:cs typeface="Arial"/>
              </a:rPr>
              <a:t>Projet</a:t>
            </a:r>
            <a:r>
              <a:rPr sz="2200" spc="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lang="fr-FR" sz="2200" spc="-45" dirty="0">
                <a:solidFill>
                  <a:srgbClr val="D9D9D9"/>
                </a:solidFill>
                <a:latin typeface="Arial"/>
                <a:cs typeface="Arial"/>
              </a:rPr>
              <a:t>9</a:t>
            </a:r>
            <a:r>
              <a:rPr sz="2200" spc="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spc="3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2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D9D9D9"/>
                </a:solidFill>
                <a:latin typeface="Arial"/>
                <a:cs typeface="Arial"/>
              </a:rPr>
              <a:t>Analysez</a:t>
            </a:r>
            <a:r>
              <a:rPr sz="2200" spc="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D9D9D9"/>
                </a:solidFill>
                <a:latin typeface="Arial"/>
                <a:cs typeface="Arial"/>
              </a:rPr>
              <a:t>les</a:t>
            </a:r>
            <a:r>
              <a:rPr sz="2200" spc="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D9D9D9"/>
                </a:solidFill>
                <a:latin typeface="Arial"/>
                <a:cs typeface="Arial"/>
              </a:rPr>
              <a:t>ventes</a:t>
            </a:r>
            <a:r>
              <a:rPr sz="2200" spc="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D9D9D9"/>
                </a:solidFill>
                <a:latin typeface="Arial"/>
                <a:cs typeface="Arial"/>
              </a:rPr>
              <a:t>d'une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575"/>
              </a:lnSpc>
            </a:pPr>
            <a:r>
              <a:rPr lang="fr-FR" sz="2200" spc="60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200" spc="60" dirty="0" err="1">
                <a:solidFill>
                  <a:srgbClr val="D9D9D9"/>
                </a:solidFill>
                <a:latin typeface="Arial"/>
                <a:cs typeface="Arial"/>
              </a:rPr>
              <a:t>ibrairie</a:t>
            </a:r>
            <a:r>
              <a:rPr lang="fr-FR" sz="2200" spc="60" dirty="0">
                <a:solidFill>
                  <a:srgbClr val="D9D9D9"/>
                </a:solidFill>
                <a:latin typeface="Arial"/>
                <a:cs typeface="Arial"/>
              </a:rPr>
              <a:t> avec python</a:t>
            </a:r>
            <a:endParaRPr sz="22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57679" y="192482"/>
            <a:ext cx="4920998" cy="6280180"/>
            <a:chOff x="6973823" y="192482"/>
            <a:chExt cx="4920998" cy="62801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9800" y="192482"/>
              <a:ext cx="2065021" cy="7057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7263" y="5978652"/>
              <a:ext cx="402337" cy="4863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3823" y="5986272"/>
              <a:ext cx="493777" cy="48639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385678" y="6198292"/>
            <a:ext cx="2296160" cy="2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600"/>
              </a:lnSpc>
              <a:spcBef>
                <a:spcPts val="100"/>
              </a:spcBef>
            </a:pPr>
            <a:r>
              <a:rPr lang="fr-FR" sz="1300" spc="-45" dirty="0">
                <a:solidFill>
                  <a:schemeClr val="bg1"/>
                </a:solidFill>
                <a:latin typeface="Arial"/>
                <a:cs typeface="Arial"/>
              </a:rPr>
              <a:t>DUFOUR David</a:t>
            </a:r>
            <a:endParaRPr sz="13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2BFE2C64-4A2A-7898-5318-16CAB56EDB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0866" y="2699385"/>
            <a:ext cx="4001135" cy="2055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990"/>
              </a:lnSpc>
              <a:spcBef>
                <a:spcPts val="100"/>
              </a:spcBef>
            </a:pPr>
            <a:r>
              <a:rPr lang="fr-FR" sz="7200" spc="375" dirty="0">
                <a:solidFill>
                  <a:srgbClr val="FFFFFF"/>
                </a:solidFill>
                <a:latin typeface="Cambria"/>
                <a:cs typeface="Cambria"/>
              </a:rPr>
              <a:t>Bilan</a:t>
            </a:r>
            <a:r>
              <a:rPr lang="fr-FR" sz="7200" spc="5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fr-FR" sz="7200" spc="580" dirty="0">
                <a:solidFill>
                  <a:srgbClr val="FFFFFF"/>
                </a:solidFill>
                <a:latin typeface="Cambria"/>
                <a:cs typeface="Cambria"/>
              </a:rPr>
              <a:t>de</a:t>
            </a:r>
            <a:endParaRPr lang="fr-FR" sz="7200" dirty="0">
              <a:latin typeface="Cambria"/>
              <a:cs typeface="Cambria"/>
            </a:endParaRPr>
          </a:p>
          <a:p>
            <a:pPr marL="12700">
              <a:lnSpc>
                <a:spcPts val="7990"/>
              </a:lnSpc>
            </a:pPr>
            <a:r>
              <a:rPr lang="fr-FR" sz="7200" spc="480" dirty="0">
                <a:solidFill>
                  <a:srgbClr val="FFFFFF"/>
                </a:solidFill>
                <a:latin typeface="Cambria"/>
                <a:cs typeface="Cambria"/>
              </a:rPr>
              <a:t>l’activité</a:t>
            </a:r>
            <a:endParaRPr lang="fr-FR" sz="72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0866" y="5118353"/>
            <a:ext cx="83515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4" dirty="0">
                <a:solidFill>
                  <a:schemeClr val="bg1"/>
                </a:solidFill>
                <a:latin typeface="Cambria"/>
                <a:cs typeface="Cambria"/>
              </a:rPr>
              <a:t>Chiffre</a:t>
            </a:r>
            <a:r>
              <a:rPr sz="2200" spc="2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95" dirty="0">
                <a:solidFill>
                  <a:schemeClr val="bg1"/>
                </a:solidFill>
                <a:latin typeface="Cambria"/>
                <a:cs typeface="Cambria"/>
              </a:rPr>
              <a:t>d’affaires,</a:t>
            </a:r>
            <a:r>
              <a:rPr sz="2200" spc="21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80" dirty="0">
                <a:solidFill>
                  <a:schemeClr val="bg1"/>
                </a:solidFill>
                <a:latin typeface="Cambria"/>
                <a:cs typeface="Cambria"/>
              </a:rPr>
              <a:t>analyse</a:t>
            </a:r>
            <a:r>
              <a:rPr sz="2200" spc="23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204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2200" spc="24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80" dirty="0">
                <a:solidFill>
                  <a:schemeClr val="bg1"/>
                </a:solidFill>
                <a:latin typeface="Cambria"/>
                <a:cs typeface="Cambria"/>
              </a:rPr>
              <a:t>ventes</a:t>
            </a:r>
            <a:r>
              <a:rPr sz="2200" spc="25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2200" spc="24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85" dirty="0">
                <a:solidFill>
                  <a:schemeClr val="bg1"/>
                </a:solidFill>
                <a:latin typeface="Cambria"/>
                <a:cs typeface="Cambria"/>
              </a:rPr>
              <a:t>profils</a:t>
            </a:r>
            <a:r>
              <a:rPr sz="22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204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2200" spc="23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65" dirty="0">
                <a:solidFill>
                  <a:schemeClr val="bg1"/>
                </a:solidFill>
                <a:latin typeface="Cambria"/>
                <a:cs typeface="Cambria"/>
              </a:rPr>
              <a:t>clients</a:t>
            </a:r>
            <a:endParaRPr sz="2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61872" y="365759"/>
            <a:ext cx="10523220" cy="4431792"/>
            <a:chOff x="1261872" y="365759"/>
            <a:chExt cx="10523220" cy="4431792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448" y="365759"/>
              <a:ext cx="5533644" cy="44317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72" y="365759"/>
              <a:ext cx="2548128" cy="701041"/>
            </a:xfrm>
            <a:prstGeom prst="rect">
              <a:avLst/>
            </a:prstGeom>
          </p:spPr>
        </p:pic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BA1967-BE67-E929-7D6B-7C419EC155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06CA50-55B5-630B-A87B-F668AC54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B25D8AE-4295-7015-2034-B379B9D469CB}"/>
              </a:ext>
            </a:extLst>
          </p:cNvPr>
          <p:cNvSpPr/>
          <p:nvPr/>
        </p:nvSpPr>
        <p:spPr>
          <a:xfrm>
            <a:off x="6736079" y="3938015"/>
            <a:ext cx="3434079" cy="193675"/>
          </a:xfrm>
          <a:custGeom>
            <a:avLst/>
            <a:gdLst/>
            <a:ahLst/>
            <a:cxnLst/>
            <a:rect l="l" t="t" r="r" b="b"/>
            <a:pathLst>
              <a:path w="3434079" h="193675">
                <a:moveTo>
                  <a:pt x="3433572" y="0"/>
                </a:moveTo>
                <a:lnTo>
                  <a:pt x="3432302" y="37677"/>
                </a:lnTo>
                <a:lnTo>
                  <a:pt x="3428841" y="68437"/>
                </a:lnTo>
                <a:lnTo>
                  <a:pt x="3423713" y="89171"/>
                </a:lnTo>
                <a:lnTo>
                  <a:pt x="3417443" y="96773"/>
                </a:lnTo>
                <a:lnTo>
                  <a:pt x="1732915" y="96773"/>
                </a:lnTo>
                <a:lnTo>
                  <a:pt x="1726644" y="104376"/>
                </a:lnTo>
                <a:lnTo>
                  <a:pt x="1721516" y="125110"/>
                </a:lnTo>
                <a:lnTo>
                  <a:pt x="1718056" y="155870"/>
                </a:lnTo>
                <a:lnTo>
                  <a:pt x="1716786" y="193547"/>
                </a:lnTo>
                <a:lnTo>
                  <a:pt x="1715516" y="155870"/>
                </a:lnTo>
                <a:lnTo>
                  <a:pt x="1712055" y="125110"/>
                </a:lnTo>
                <a:lnTo>
                  <a:pt x="1706927" y="104376"/>
                </a:lnTo>
                <a:lnTo>
                  <a:pt x="1700656" y="96773"/>
                </a:lnTo>
                <a:lnTo>
                  <a:pt x="16128" y="96773"/>
                </a:lnTo>
                <a:lnTo>
                  <a:pt x="9858" y="89171"/>
                </a:lnTo>
                <a:lnTo>
                  <a:pt x="4730" y="68437"/>
                </a:lnTo>
                <a:lnTo>
                  <a:pt x="1270" y="37677"/>
                </a:lnTo>
                <a:lnTo>
                  <a:pt x="0" y="0"/>
                </a:lnTo>
              </a:path>
            </a:pathLst>
          </a:custGeom>
          <a:ln w="9525">
            <a:solidFill>
              <a:srgbClr val="6E6E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CF34F04-9EB0-9DF9-FABD-F294A4B2E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853439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95"/>
              </a:spcBef>
            </a:pPr>
            <a:r>
              <a:rPr lang="fr-FR" spc="320" dirty="0">
                <a:solidFill>
                  <a:schemeClr val="bg1"/>
                </a:solidFill>
              </a:rPr>
              <a:t>Evolution du c</a:t>
            </a:r>
            <a:r>
              <a:rPr spc="320" dirty="0" err="1">
                <a:solidFill>
                  <a:schemeClr val="bg1"/>
                </a:solidFill>
              </a:rPr>
              <a:t>hiffre</a:t>
            </a:r>
            <a:r>
              <a:rPr spc="300" dirty="0">
                <a:solidFill>
                  <a:schemeClr val="bg1"/>
                </a:solidFill>
              </a:rPr>
              <a:t> </a:t>
            </a:r>
            <a:r>
              <a:rPr spc="285" dirty="0" err="1">
                <a:solidFill>
                  <a:schemeClr val="bg1"/>
                </a:solidFill>
              </a:rPr>
              <a:t>d’affaire</a:t>
            </a:r>
            <a:endParaRPr spc="240" dirty="0">
              <a:solidFill>
                <a:schemeClr val="bg1"/>
              </a:solidFill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D855296-9DA4-F681-22E4-225BC1219108}"/>
              </a:ext>
            </a:extLst>
          </p:cNvPr>
          <p:cNvSpPr txBox="1"/>
          <p:nvPr/>
        </p:nvSpPr>
        <p:spPr>
          <a:xfrm>
            <a:off x="1158239" y="5510784"/>
            <a:ext cx="8775700" cy="321883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lang="fr-FR" sz="1800" spc="105" dirty="0">
                <a:solidFill>
                  <a:schemeClr val="bg1"/>
                </a:solidFill>
                <a:latin typeface="Cambria"/>
                <a:cs typeface="Cambria"/>
              </a:rPr>
              <a:t>Nous </a:t>
            </a:r>
            <a:r>
              <a:rPr lang="fr-FR" sz="1800" spc="105" dirty="0" err="1">
                <a:solidFill>
                  <a:schemeClr val="bg1"/>
                </a:solidFill>
                <a:latin typeface="Cambria"/>
                <a:cs typeface="Cambria"/>
              </a:rPr>
              <a:t>contaston</a:t>
            </a:r>
            <a:r>
              <a:rPr lang="fr-FR" spc="105" dirty="0" err="1">
                <a:solidFill>
                  <a:schemeClr val="bg1"/>
                </a:solidFill>
                <a:latin typeface="Cambria"/>
                <a:cs typeface="Cambria"/>
              </a:rPr>
              <a:t>s</a:t>
            </a:r>
            <a:r>
              <a:rPr lang="fr-FR" spc="105" dirty="0">
                <a:solidFill>
                  <a:schemeClr val="bg1"/>
                </a:solidFill>
                <a:latin typeface="Cambria"/>
                <a:cs typeface="Cambria"/>
              </a:rPr>
              <a:t> une baisse significative sur Octobre 2021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9B15F85-4180-A13D-6679-4948410A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56" y="1371601"/>
            <a:ext cx="5372914" cy="31382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F460E29-A8B1-4B28-2F5D-A62855C2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354" y="1371601"/>
            <a:ext cx="5267790" cy="3138258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D1498A57-C1F5-969D-F04C-CCD5E10380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39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D04A85D-F2CC-A298-7A03-A16AEAB3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05062"/>
            <a:ext cx="6477000" cy="36828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213023"/>
          </a:xfrm>
          <a:prstGeom prst="rect">
            <a:avLst/>
          </a:prstGeom>
        </p:spPr>
        <p:txBody>
          <a:bodyPr vert="horz" wrap="square" lIns="0" tIns="185292" rIns="0" bIns="0" rtlCol="0">
            <a:spAutoFit/>
          </a:bodyPr>
          <a:lstStyle/>
          <a:p>
            <a:pPr marL="67945">
              <a:lnSpc>
                <a:spcPts val="3995"/>
              </a:lnSpc>
              <a:spcBef>
                <a:spcPts val="95"/>
              </a:spcBef>
            </a:pPr>
            <a:r>
              <a:rPr sz="3700" spc="265" dirty="0">
                <a:solidFill>
                  <a:schemeClr val="bg1"/>
                </a:solidFill>
              </a:rPr>
              <a:t>Octobre</a:t>
            </a:r>
            <a:r>
              <a:rPr sz="3700" spc="270" dirty="0">
                <a:solidFill>
                  <a:schemeClr val="bg1"/>
                </a:solidFill>
              </a:rPr>
              <a:t> </a:t>
            </a:r>
            <a:r>
              <a:rPr sz="3700" spc="245" dirty="0">
                <a:solidFill>
                  <a:schemeClr val="bg1"/>
                </a:solidFill>
              </a:rPr>
              <a:t>2021</a:t>
            </a:r>
            <a:r>
              <a:rPr sz="3700" spc="254" dirty="0">
                <a:solidFill>
                  <a:schemeClr val="bg1"/>
                </a:solidFill>
              </a:rPr>
              <a:t> </a:t>
            </a:r>
            <a:r>
              <a:rPr sz="3700" spc="135" dirty="0">
                <a:solidFill>
                  <a:schemeClr val="bg1"/>
                </a:solidFill>
              </a:rPr>
              <a:t>:</a:t>
            </a:r>
            <a:endParaRPr sz="3700" dirty="0">
              <a:solidFill>
                <a:schemeClr val="bg1"/>
              </a:solidFill>
            </a:endParaRPr>
          </a:p>
          <a:p>
            <a:pPr marL="67945">
              <a:lnSpc>
                <a:spcPts val="3995"/>
              </a:lnSpc>
            </a:pPr>
            <a:r>
              <a:rPr sz="3700" spc="220" dirty="0">
                <a:solidFill>
                  <a:schemeClr val="bg1"/>
                </a:solidFill>
              </a:rPr>
              <a:t>Bug</a:t>
            </a:r>
            <a:r>
              <a:rPr sz="3700" spc="275" dirty="0">
                <a:solidFill>
                  <a:schemeClr val="bg1"/>
                </a:solidFill>
              </a:rPr>
              <a:t> </a:t>
            </a:r>
            <a:r>
              <a:rPr sz="3700" spc="254" dirty="0">
                <a:solidFill>
                  <a:schemeClr val="bg1"/>
                </a:solidFill>
              </a:rPr>
              <a:t>informatique</a:t>
            </a:r>
            <a:r>
              <a:rPr sz="3700" spc="280" dirty="0">
                <a:solidFill>
                  <a:schemeClr val="bg1"/>
                </a:solidFill>
              </a:rPr>
              <a:t> </a:t>
            </a:r>
            <a:r>
              <a:rPr sz="3700" spc="335" dirty="0">
                <a:solidFill>
                  <a:schemeClr val="bg1"/>
                </a:solidFill>
              </a:rPr>
              <a:t>ou</a:t>
            </a:r>
            <a:r>
              <a:rPr sz="3700" spc="265" dirty="0">
                <a:solidFill>
                  <a:schemeClr val="bg1"/>
                </a:solidFill>
              </a:rPr>
              <a:t> </a:t>
            </a:r>
            <a:r>
              <a:rPr sz="3700" spc="229" dirty="0">
                <a:solidFill>
                  <a:schemeClr val="bg1"/>
                </a:solidFill>
              </a:rPr>
              <a:t>rupture</a:t>
            </a:r>
            <a:r>
              <a:rPr sz="3700" spc="290" dirty="0">
                <a:solidFill>
                  <a:schemeClr val="bg1"/>
                </a:solidFill>
              </a:rPr>
              <a:t> </a:t>
            </a:r>
            <a:r>
              <a:rPr sz="3700" spc="300" dirty="0">
                <a:solidFill>
                  <a:schemeClr val="bg1"/>
                </a:solidFill>
              </a:rPr>
              <a:t>de</a:t>
            </a:r>
            <a:r>
              <a:rPr sz="3700" spc="290" dirty="0">
                <a:solidFill>
                  <a:schemeClr val="bg1"/>
                </a:solidFill>
              </a:rPr>
              <a:t> </a:t>
            </a:r>
            <a:r>
              <a:rPr sz="3700" spc="275" dirty="0">
                <a:solidFill>
                  <a:schemeClr val="bg1"/>
                </a:solidFill>
              </a:rPr>
              <a:t>stock</a:t>
            </a:r>
            <a:r>
              <a:rPr sz="3700" spc="254" dirty="0">
                <a:solidFill>
                  <a:schemeClr val="bg1"/>
                </a:solidFill>
              </a:rPr>
              <a:t> </a:t>
            </a:r>
            <a:r>
              <a:rPr sz="3700" spc="245" dirty="0">
                <a:solidFill>
                  <a:schemeClr val="bg1"/>
                </a:solidFill>
              </a:rPr>
              <a:t>?</a:t>
            </a:r>
            <a:endParaRPr sz="37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6672" y="2145562"/>
            <a:ext cx="44913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fr-FR" sz="1600" spc="145" dirty="0">
                <a:solidFill>
                  <a:srgbClr val="C00000"/>
                </a:solidFill>
                <a:latin typeface="Cambria"/>
                <a:cs typeface="Cambria"/>
              </a:rPr>
              <a:t>Aucune</a:t>
            </a:r>
            <a:r>
              <a:rPr lang="fr-FR" sz="1600" spc="19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25" dirty="0">
                <a:solidFill>
                  <a:srgbClr val="C00000"/>
                </a:solidFill>
                <a:latin typeface="Cambria"/>
                <a:cs typeface="Cambria"/>
              </a:rPr>
              <a:t>vente</a:t>
            </a:r>
            <a:r>
              <a:rPr lang="fr-FR" sz="1600" spc="17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25" dirty="0">
                <a:solidFill>
                  <a:srgbClr val="C00000"/>
                </a:solidFill>
                <a:latin typeface="Cambria"/>
                <a:cs typeface="Cambria"/>
              </a:rPr>
              <a:t>pour</a:t>
            </a:r>
            <a:r>
              <a:rPr lang="fr-FR" sz="1600" spc="18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20" dirty="0">
                <a:solidFill>
                  <a:srgbClr val="C00000"/>
                </a:solidFill>
                <a:latin typeface="Cambria"/>
                <a:cs typeface="Cambria"/>
              </a:rPr>
              <a:t>les</a:t>
            </a:r>
            <a:r>
              <a:rPr lang="fr-FR" sz="1600" spc="17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05" dirty="0">
                <a:solidFill>
                  <a:srgbClr val="C00000"/>
                </a:solidFill>
                <a:latin typeface="Cambria"/>
                <a:cs typeface="Cambria"/>
              </a:rPr>
              <a:t>livres</a:t>
            </a:r>
            <a:r>
              <a:rPr lang="fr-FR" sz="1600" spc="18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40" dirty="0">
                <a:solidFill>
                  <a:srgbClr val="C00000"/>
                </a:solidFill>
                <a:latin typeface="Cambria"/>
                <a:cs typeface="Cambria"/>
              </a:rPr>
              <a:t>de</a:t>
            </a:r>
            <a:r>
              <a:rPr lang="fr-FR" sz="1600" spc="16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14" dirty="0">
                <a:solidFill>
                  <a:srgbClr val="C00000"/>
                </a:solidFill>
                <a:latin typeface="Cambria"/>
                <a:cs typeface="Cambria"/>
              </a:rPr>
              <a:t>catégorie</a:t>
            </a:r>
            <a:r>
              <a:rPr lang="fr-FR" sz="1600" spc="19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65" dirty="0">
                <a:solidFill>
                  <a:srgbClr val="C00000"/>
                </a:solidFill>
                <a:latin typeface="Cambria"/>
                <a:cs typeface="Cambria"/>
              </a:rPr>
              <a:t>1 </a:t>
            </a:r>
            <a:r>
              <a:rPr lang="fr-FR" sz="1600" spc="105" dirty="0">
                <a:solidFill>
                  <a:srgbClr val="C00000"/>
                </a:solidFill>
                <a:latin typeface="Cambria"/>
                <a:cs typeface="Cambria"/>
              </a:rPr>
              <a:t>entre</a:t>
            </a:r>
            <a:r>
              <a:rPr lang="fr-FR" sz="1600" spc="18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05" dirty="0">
                <a:solidFill>
                  <a:srgbClr val="C00000"/>
                </a:solidFill>
                <a:latin typeface="Cambria"/>
                <a:cs typeface="Cambria"/>
              </a:rPr>
              <a:t>le</a:t>
            </a:r>
            <a:r>
              <a:rPr lang="fr-FR" sz="1600" spc="15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14" dirty="0">
                <a:solidFill>
                  <a:srgbClr val="C00000"/>
                </a:solidFill>
                <a:latin typeface="Cambria"/>
                <a:cs typeface="Cambria"/>
              </a:rPr>
              <a:t>2</a:t>
            </a:r>
            <a:r>
              <a:rPr lang="fr-FR" sz="1600" spc="17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05" dirty="0">
                <a:solidFill>
                  <a:srgbClr val="C00000"/>
                </a:solidFill>
                <a:latin typeface="Cambria"/>
                <a:cs typeface="Cambria"/>
              </a:rPr>
              <a:t>et</a:t>
            </a:r>
            <a:r>
              <a:rPr lang="fr-FR" sz="1600" spc="17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05" dirty="0">
                <a:solidFill>
                  <a:srgbClr val="C00000"/>
                </a:solidFill>
                <a:latin typeface="Cambria"/>
                <a:cs typeface="Cambria"/>
              </a:rPr>
              <a:t>le</a:t>
            </a:r>
            <a:r>
              <a:rPr lang="fr-FR" sz="1600" spc="17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10" dirty="0">
                <a:solidFill>
                  <a:srgbClr val="C00000"/>
                </a:solidFill>
                <a:latin typeface="Cambria"/>
                <a:cs typeface="Cambria"/>
              </a:rPr>
              <a:t>27</a:t>
            </a:r>
            <a:r>
              <a:rPr lang="fr-FR" sz="1600" spc="16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20" dirty="0">
                <a:solidFill>
                  <a:srgbClr val="C00000"/>
                </a:solidFill>
                <a:latin typeface="Cambria"/>
                <a:cs typeface="Cambria"/>
              </a:rPr>
              <a:t>octobre</a:t>
            </a:r>
            <a:r>
              <a:rPr lang="fr-FR" sz="1600" spc="204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lang="fr-FR" sz="1600" spc="110" dirty="0">
                <a:solidFill>
                  <a:srgbClr val="C00000"/>
                </a:solidFill>
                <a:latin typeface="Cambria"/>
                <a:cs typeface="Cambria"/>
              </a:rPr>
              <a:t>2021.</a:t>
            </a:r>
            <a:endParaRPr lang="fr-FR" sz="1600" dirty="0">
              <a:solidFill>
                <a:srgbClr val="C00000"/>
              </a:solidFill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4600" y="3646496"/>
            <a:ext cx="1676400" cy="1092671"/>
          </a:xfrm>
          <a:custGeom>
            <a:avLst/>
            <a:gdLst/>
            <a:ahLst/>
            <a:cxnLst/>
            <a:rect l="l" t="t" r="r" b="b"/>
            <a:pathLst>
              <a:path w="563244" h="496570">
                <a:moveTo>
                  <a:pt x="281731" y="0"/>
                </a:moveTo>
                <a:lnTo>
                  <a:pt x="269006" y="3303"/>
                </a:lnTo>
                <a:lnTo>
                  <a:pt x="259217" y="13215"/>
                </a:lnTo>
                <a:lnTo>
                  <a:pt x="3405" y="456967"/>
                </a:lnTo>
                <a:lnTo>
                  <a:pt x="0" y="470519"/>
                </a:lnTo>
                <a:lnTo>
                  <a:pt x="3568" y="483153"/>
                </a:lnTo>
                <a:lnTo>
                  <a:pt x="12765" y="492484"/>
                </a:lnTo>
                <a:lnTo>
                  <a:pt x="26243" y="496124"/>
                </a:lnTo>
                <a:lnTo>
                  <a:pt x="536567" y="496124"/>
                </a:lnTo>
                <a:lnTo>
                  <a:pt x="550047" y="492484"/>
                </a:lnTo>
                <a:lnTo>
                  <a:pt x="559245" y="483154"/>
                </a:lnTo>
                <a:lnTo>
                  <a:pt x="562813" y="470519"/>
                </a:lnTo>
                <a:lnTo>
                  <a:pt x="559408" y="456968"/>
                </a:lnTo>
                <a:lnTo>
                  <a:pt x="548150" y="437389"/>
                </a:lnTo>
                <a:lnTo>
                  <a:pt x="281405" y="437389"/>
                </a:lnTo>
                <a:lnTo>
                  <a:pt x="268598" y="434860"/>
                </a:lnTo>
                <a:lnTo>
                  <a:pt x="258238" y="427926"/>
                </a:lnTo>
                <a:lnTo>
                  <a:pt x="251305" y="417566"/>
                </a:lnTo>
                <a:lnTo>
                  <a:pt x="248776" y="404759"/>
                </a:lnTo>
                <a:lnTo>
                  <a:pt x="251305" y="391951"/>
                </a:lnTo>
                <a:lnTo>
                  <a:pt x="258238" y="381591"/>
                </a:lnTo>
                <a:lnTo>
                  <a:pt x="268598" y="374657"/>
                </a:lnTo>
                <a:lnTo>
                  <a:pt x="281405" y="372128"/>
                </a:lnTo>
                <a:lnTo>
                  <a:pt x="510624" y="372128"/>
                </a:lnTo>
                <a:lnTo>
                  <a:pt x="495614" y="346024"/>
                </a:lnTo>
                <a:lnTo>
                  <a:pt x="261827" y="346024"/>
                </a:lnTo>
                <a:lnTo>
                  <a:pt x="261827" y="117611"/>
                </a:lnTo>
                <a:lnTo>
                  <a:pt x="364274" y="117611"/>
                </a:lnTo>
                <a:lnTo>
                  <a:pt x="304246" y="13215"/>
                </a:lnTo>
                <a:lnTo>
                  <a:pt x="294457" y="3303"/>
                </a:lnTo>
                <a:lnTo>
                  <a:pt x="281731" y="0"/>
                </a:lnTo>
                <a:close/>
              </a:path>
              <a:path w="563244" h="496570">
                <a:moveTo>
                  <a:pt x="510624" y="372128"/>
                </a:moveTo>
                <a:lnTo>
                  <a:pt x="281405" y="372128"/>
                </a:lnTo>
                <a:lnTo>
                  <a:pt x="294212" y="374657"/>
                </a:lnTo>
                <a:lnTo>
                  <a:pt x="304572" y="381591"/>
                </a:lnTo>
                <a:lnTo>
                  <a:pt x="311506" y="391951"/>
                </a:lnTo>
                <a:lnTo>
                  <a:pt x="314035" y="404759"/>
                </a:lnTo>
                <a:lnTo>
                  <a:pt x="311506" y="417566"/>
                </a:lnTo>
                <a:lnTo>
                  <a:pt x="304572" y="427926"/>
                </a:lnTo>
                <a:lnTo>
                  <a:pt x="294212" y="434860"/>
                </a:lnTo>
                <a:lnTo>
                  <a:pt x="281405" y="437389"/>
                </a:lnTo>
                <a:lnTo>
                  <a:pt x="548150" y="437389"/>
                </a:lnTo>
                <a:lnTo>
                  <a:pt x="510624" y="372128"/>
                </a:lnTo>
                <a:close/>
              </a:path>
              <a:path w="563244" h="496570">
                <a:moveTo>
                  <a:pt x="364274" y="117611"/>
                </a:moveTo>
                <a:lnTo>
                  <a:pt x="300983" y="117611"/>
                </a:lnTo>
                <a:lnTo>
                  <a:pt x="300983" y="346024"/>
                </a:lnTo>
                <a:lnTo>
                  <a:pt x="495614" y="346024"/>
                </a:lnTo>
                <a:lnTo>
                  <a:pt x="364274" y="117611"/>
                </a:lnTo>
                <a:close/>
              </a:path>
            </a:pathLst>
          </a:custGeom>
          <a:solidFill>
            <a:srgbClr val="A40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54682" y="3209197"/>
            <a:ext cx="2845435" cy="874598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marL="334645" marR="325120" algn="ctr">
              <a:lnSpc>
                <a:spcPct val="100000"/>
              </a:lnSpc>
              <a:spcBef>
                <a:spcPts val="340"/>
              </a:spcBef>
            </a:pPr>
            <a:r>
              <a:rPr sz="1800" spc="160" dirty="0">
                <a:solidFill>
                  <a:schemeClr val="bg1"/>
                </a:solidFill>
                <a:latin typeface="Cambria"/>
                <a:cs typeface="Cambria"/>
              </a:rPr>
              <a:t>Données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d’octobre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2021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non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retenues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pour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l’analyse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891379-95DD-B6C8-BF55-2F9B12EA98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E3CD17B-8146-1643-AB77-9A897D21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57" y="1020253"/>
            <a:ext cx="10516511" cy="432091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736079" y="3938015"/>
            <a:ext cx="3434079" cy="193675"/>
          </a:xfrm>
          <a:custGeom>
            <a:avLst/>
            <a:gdLst/>
            <a:ahLst/>
            <a:cxnLst/>
            <a:rect l="l" t="t" r="r" b="b"/>
            <a:pathLst>
              <a:path w="3434079" h="193675">
                <a:moveTo>
                  <a:pt x="3433572" y="0"/>
                </a:moveTo>
                <a:lnTo>
                  <a:pt x="3432302" y="37677"/>
                </a:lnTo>
                <a:lnTo>
                  <a:pt x="3428841" y="68437"/>
                </a:lnTo>
                <a:lnTo>
                  <a:pt x="3423713" y="89171"/>
                </a:lnTo>
                <a:lnTo>
                  <a:pt x="3417443" y="96773"/>
                </a:lnTo>
                <a:lnTo>
                  <a:pt x="1732915" y="96773"/>
                </a:lnTo>
                <a:lnTo>
                  <a:pt x="1726644" y="104376"/>
                </a:lnTo>
                <a:lnTo>
                  <a:pt x="1721516" y="125110"/>
                </a:lnTo>
                <a:lnTo>
                  <a:pt x="1718056" y="155870"/>
                </a:lnTo>
                <a:lnTo>
                  <a:pt x="1716786" y="193547"/>
                </a:lnTo>
                <a:lnTo>
                  <a:pt x="1715516" y="155870"/>
                </a:lnTo>
                <a:lnTo>
                  <a:pt x="1712055" y="125110"/>
                </a:lnTo>
                <a:lnTo>
                  <a:pt x="1706927" y="104376"/>
                </a:lnTo>
                <a:lnTo>
                  <a:pt x="1700656" y="96773"/>
                </a:lnTo>
                <a:lnTo>
                  <a:pt x="16128" y="96773"/>
                </a:lnTo>
                <a:lnTo>
                  <a:pt x="9858" y="89171"/>
                </a:lnTo>
                <a:lnTo>
                  <a:pt x="4730" y="68437"/>
                </a:lnTo>
                <a:lnTo>
                  <a:pt x="1270" y="37677"/>
                </a:lnTo>
                <a:lnTo>
                  <a:pt x="0" y="0"/>
                </a:lnTo>
              </a:path>
            </a:pathLst>
          </a:custGeom>
          <a:ln w="9525">
            <a:solidFill>
              <a:srgbClr val="6E6E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853439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95"/>
              </a:spcBef>
            </a:pPr>
            <a:r>
              <a:rPr spc="320" dirty="0">
                <a:solidFill>
                  <a:schemeClr val="bg1"/>
                </a:solidFill>
              </a:rPr>
              <a:t>Chiffre</a:t>
            </a:r>
            <a:r>
              <a:rPr spc="300" dirty="0">
                <a:solidFill>
                  <a:schemeClr val="bg1"/>
                </a:solidFill>
              </a:rPr>
              <a:t> </a:t>
            </a:r>
            <a:r>
              <a:rPr spc="285" dirty="0">
                <a:solidFill>
                  <a:schemeClr val="bg1"/>
                </a:solidFill>
              </a:rPr>
              <a:t>d’affaires</a:t>
            </a:r>
            <a:r>
              <a:rPr spc="325" dirty="0">
                <a:solidFill>
                  <a:schemeClr val="bg1"/>
                </a:solidFill>
              </a:rPr>
              <a:t> </a:t>
            </a:r>
            <a:r>
              <a:rPr spc="240" dirty="0">
                <a:solidFill>
                  <a:schemeClr val="bg1"/>
                </a:solidFill>
              </a:rPr>
              <a:t>stabilisé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90092" y="1905000"/>
            <a:ext cx="4084320" cy="307975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sz="1400" spc="85" dirty="0">
                <a:solidFill>
                  <a:srgbClr val="585858"/>
                </a:solidFill>
                <a:latin typeface="Cambria"/>
                <a:cs typeface="Cambria"/>
              </a:rPr>
              <a:t>Période</a:t>
            </a:r>
            <a:r>
              <a:rPr sz="14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120" dirty="0">
                <a:solidFill>
                  <a:srgbClr val="585858"/>
                </a:solidFill>
                <a:latin typeface="Cambria"/>
                <a:cs typeface="Cambria"/>
              </a:rPr>
              <a:t>de</a:t>
            </a:r>
            <a:r>
              <a:rPr sz="1400" spc="1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100" dirty="0">
                <a:solidFill>
                  <a:srgbClr val="585858"/>
                </a:solidFill>
                <a:latin typeface="Cambria"/>
                <a:cs typeface="Cambria"/>
              </a:rPr>
              <a:t>restrictions</a:t>
            </a:r>
            <a:r>
              <a:rPr sz="1400" spc="1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95" dirty="0">
                <a:solidFill>
                  <a:srgbClr val="585858"/>
                </a:solidFill>
                <a:latin typeface="Cambria"/>
                <a:cs typeface="Cambria"/>
              </a:rPr>
              <a:t>liées</a:t>
            </a:r>
            <a:r>
              <a:rPr sz="1400" spc="1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95" dirty="0">
                <a:solidFill>
                  <a:srgbClr val="585858"/>
                </a:solidFill>
                <a:latin typeface="Cambria"/>
                <a:cs typeface="Cambria"/>
              </a:rPr>
              <a:t>à</a:t>
            </a:r>
            <a:r>
              <a:rPr sz="1400" spc="1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90" dirty="0">
                <a:solidFill>
                  <a:srgbClr val="585858"/>
                </a:solidFill>
                <a:latin typeface="Cambria"/>
                <a:cs typeface="Cambria"/>
              </a:rPr>
              <a:t>la</a:t>
            </a:r>
            <a:r>
              <a:rPr sz="14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114" dirty="0">
                <a:solidFill>
                  <a:srgbClr val="585858"/>
                </a:solidFill>
                <a:latin typeface="Cambria"/>
                <a:cs typeface="Cambria"/>
              </a:rPr>
              <a:t>COVID-</a:t>
            </a:r>
            <a:r>
              <a:rPr sz="1400" spc="80" dirty="0">
                <a:solidFill>
                  <a:srgbClr val="585858"/>
                </a:solidFill>
                <a:latin typeface="Cambria"/>
                <a:cs typeface="Cambria"/>
              </a:rPr>
              <a:t>19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2252" y="4131690"/>
            <a:ext cx="4512945" cy="307975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8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sz="1400" spc="125" dirty="0">
                <a:solidFill>
                  <a:srgbClr val="585858"/>
                </a:solidFill>
                <a:latin typeface="Cambria"/>
                <a:cs typeface="Cambria"/>
              </a:rPr>
              <a:t>Chiffre</a:t>
            </a:r>
            <a:r>
              <a:rPr sz="1400" spc="1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114" dirty="0">
                <a:solidFill>
                  <a:srgbClr val="585858"/>
                </a:solidFill>
                <a:latin typeface="Cambria"/>
                <a:cs typeface="Cambria"/>
              </a:rPr>
              <a:t>d’affaires</a:t>
            </a:r>
            <a:r>
              <a:rPr sz="1400" spc="1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100" dirty="0">
                <a:solidFill>
                  <a:srgbClr val="585858"/>
                </a:solidFill>
                <a:latin typeface="Cambria"/>
                <a:cs typeface="Cambria"/>
              </a:rPr>
              <a:t>stabilisé</a:t>
            </a:r>
            <a:r>
              <a:rPr sz="14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110" dirty="0">
                <a:solidFill>
                  <a:srgbClr val="585858"/>
                </a:solidFill>
                <a:latin typeface="Cambria"/>
                <a:cs typeface="Cambria"/>
              </a:rPr>
              <a:t>autour</a:t>
            </a:r>
            <a:r>
              <a:rPr sz="14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120" dirty="0">
                <a:solidFill>
                  <a:srgbClr val="585858"/>
                </a:solidFill>
                <a:latin typeface="Cambria"/>
                <a:cs typeface="Cambria"/>
              </a:rPr>
              <a:t>de</a:t>
            </a:r>
            <a:r>
              <a:rPr sz="14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105" dirty="0">
                <a:solidFill>
                  <a:srgbClr val="585858"/>
                </a:solidFill>
                <a:latin typeface="Cambria"/>
                <a:cs typeface="Cambria"/>
              </a:rPr>
              <a:t>16</a:t>
            </a:r>
            <a:r>
              <a:rPr sz="1400" spc="1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105" dirty="0">
                <a:solidFill>
                  <a:srgbClr val="585858"/>
                </a:solidFill>
                <a:latin typeface="Cambria"/>
                <a:cs typeface="Cambria"/>
              </a:rPr>
              <a:t>500</a:t>
            </a:r>
            <a:r>
              <a:rPr sz="14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585858"/>
                </a:solidFill>
                <a:latin typeface="Cambria"/>
                <a:cs typeface="Cambria"/>
              </a:rPr>
              <a:t>€/j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8239" y="5510784"/>
            <a:ext cx="8775700" cy="321883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800" spc="105" dirty="0">
                <a:solidFill>
                  <a:schemeClr val="bg1"/>
                </a:solidFill>
                <a:latin typeface="Cambria"/>
                <a:cs typeface="Cambria"/>
              </a:rPr>
              <a:t>Pas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périodicité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observée,</a:t>
            </a:r>
            <a:r>
              <a:rPr sz="18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en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attente</a:t>
            </a:r>
            <a:r>
              <a:rPr sz="1800" spc="22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chemeClr val="bg1"/>
                </a:solidFill>
                <a:latin typeface="Cambria"/>
                <a:cs typeface="Cambria"/>
              </a:rPr>
              <a:t>données</a:t>
            </a:r>
            <a:r>
              <a:rPr sz="18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chemeClr val="bg1"/>
                </a:solidFill>
                <a:latin typeface="Cambria"/>
                <a:cs typeface="Cambria"/>
              </a:rPr>
              <a:t>2023-2024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5D83E9-BED7-C946-6C7A-B0606886AD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ADF241-985A-E649-08B6-48D78D621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5C5A408-594B-B71C-8BB4-1151B3E2BB00}"/>
              </a:ext>
            </a:extLst>
          </p:cNvPr>
          <p:cNvSpPr/>
          <p:nvPr/>
        </p:nvSpPr>
        <p:spPr>
          <a:xfrm>
            <a:off x="6736079" y="3938015"/>
            <a:ext cx="3434079" cy="193675"/>
          </a:xfrm>
          <a:custGeom>
            <a:avLst/>
            <a:gdLst/>
            <a:ahLst/>
            <a:cxnLst/>
            <a:rect l="l" t="t" r="r" b="b"/>
            <a:pathLst>
              <a:path w="3434079" h="193675">
                <a:moveTo>
                  <a:pt x="3433572" y="0"/>
                </a:moveTo>
                <a:lnTo>
                  <a:pt x="3432302" y="37677"/>
                </a:lnTo>
                <a:lnTo>
                  <a:pt x="3428841" y="68437"/>
                </a:lnTo>
                <a:lnTo>
                  <a:pt x="3423713" y="89171"/>
                </a:lnTo>
                <a:lnTo>
                  <a:pt x="3417443" y="96773"/>
                </a:lnTo>
                <a:lnTo>
                  <a:pt x="1732915" y="96773"/>
                </a:lnTo>
                <a:lnTo>
                  <a:pt x="1726644" y="104376"/>
                </a:lnTo>
                <a:lnTo>
                  <a:pt x="1721516" y="125110"/>
                </a:lnTo>
                <a:lnTo>
                  <a:pt x="1718056" y="155870"/>
                </a:lnTo>
                <a:lnTo>
                  <a:pt x="1716786" y="193547"/>
                </a:lnTo>
                <a:lnTo>
                  <a:pt x="1715516" y="155870"/>
                </a:lnTo>
                <a:lnTo>
                  <a:pt x="1712055" y="125110"/>
                </a:lnTo>
                <a:lnTo>
                  <a:pt x="1706927" y="104376"/>
                </a:lnTo>
                <a:lnTo>
                  <a:pt x="1700656" y="96773"/>
                </a:lnTo>
                <a:lnTo>
                  <a:pt x="16128" y="96773"/>
                </a:lnTo>
                <a:lnTo>
                  <a:pt x="9858" y="89171"/>
                </a:lnTo>
                <a:lnTo>
                  <a:pt x="4730" y="68437"/>
                </a:lnTo>
                <a:lnTo>
                  <a:pt x="1270" y="37677"/>
                </a:lnTo>
                <a:lnTo>
                  <a:pt x="0" y="0"/>
                </a:lnTo>
              </a:path>
            </a:pathLst>
          </a:custGeom>
          <a:ln w="9525">
            <a:solidFill>
              <a:srgbClr val="6E6E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589F5B4-3933-34C5-FCCB-FF5E24D19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853439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95"/>
              </a:spcBef>
            </a:pPr>
            <a:r>
              <a:rPr lang="fr-FR" spc="320" dirty="0">
                <a:solidFill>
                  <a:schemeClr val="bg1"/>
                </a:solidFill>
              </a:rPr>
              <a:t>Nombre de ventes par mois</a:t>
            </a:r>
            <a:endParaRPr spc="240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A11354-3255-B91F-162B-837B9320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71" y="1066800"/>
            <a:ext cx="8908655" cy="4876800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068BC2-6FB1-F4D1-09BD-A62C69A2FA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45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3900-F8CC-03A0-6BFF-2102EFE3E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B296281-51DD-1F2B-C21E-647E1DA2DD7C}"/>
              </a:ext>
            </a:extLst>
          </p:cNvPr>
          <p:cNvSpPr/>
          <p:nvPr/>
        </p:nvSpPr>
        <p:spPr>
          <a:xfrm>
            <a:off x="6736079" y="3938015"/>
            <a:ext cx="3434079" cy="193675"/>
          </a:xfrm>
          <a:custGeom>
            <a:avLst/>
            <a:gdLst/>
            <a:ahLst/>
            <a:cxnLst/>
            <a:rect l="l" t="t" r="r" b="b"/>
            <a:pathLst>
              <a:path w="3434079" h="193675">
                <a:moveTo>
                  <a:pt x="3433572" y="0"/>
                </a:moveTo>
                <a:lnTo>
                  <a:pt x="3432302" y="37677"/>
                </a:lnTo>
                <a:lnTo>
                  <a:pt x="3428841" y="68437"/>
                </a:lnTo>
                <a:lnTo>
                  <a:pt x="3423713" y="89171"/>
                </a:lnTo>
                <a:lnTo>
                  <a:pt x="3417443" y="96773"/>
                </a:lnTo>
                <a:lnTo>
                  <a:pt x="1732915" y="96773"/>
                </a:lnTo>
                <a:lnTo>
                  <a:pt x="1726644" y="104376"/>
                </a:lnTo>
                <a:lnTo>
                  <a:pt x="1721516" y="125110"/>
                </a:lnTo>
                <a:lnTo>
                  <a:pt x="1718056" y="155870"/>
                </a:lnTo>
                <a:lnTo>
                  <a:pt x="1716786" y="193547"/>
                </a:lnTo>
                <a:lnTo>
                  <a:pt x="1715516" y="155870"/>
                </a:lnTo>
                <a:lnTo>
                  <a:pt x="1712055" y="125110"/>
                </a:lnTo>
                <a:lnTo>
                  <a:pt x="1706927" y="104376"/>
                </a:lnTo>
                <a:lnTo>
                  <a:pt x="1700656" y="96773"/>
                </a:lnTo>
                <a:lnTo>
                  <a:pt x="16128" y="96773"/>
                </a:lnTo>
                <a:lnTo>
                  <a:pt x="9858" y="89171"/>
                </a:lnTo>
                <a:lnTo>
                  <a:pt x="4730" y="68437"/>
                </a:lnTo>
                <a:lnTo>
                  <a:pt x="1270" y="37677"/>
                </a:lnTo>
                <a:lnTo>
                  <a:pt x="0" y="0"/>
                </a:lnTo>
              </a:path>
            </a:pathLst>
          </a:custGeom>
          <a:ln w="9525">
            <a:solidFill>
              <a:srgbClr val="6E6E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82752E6-C0CC-71A6-DC46-6A26A4C86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853439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95"/>
              </a:spcBef>
            </a:pPr>
            <a:r>
              <a:rPr lang="fr-FR" spc="320" dirty="0">
                <a:solidFill>
                  <a:schemeClr val="bg1"/>
                </a:solidFill>
              </a:rPr>
              <a:t>Nombre de ventes par heure de la journée</a:t>
            </a:r>
            <a:endParaRPr spc="24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D15A0B-FB9F-FA98-FA94-DC232D84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34" y="1371600"/>
            <a:ext cx="7719729" cy="481625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4B5ABC-4107-4F25-1D85-DD451A8E89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080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265" y="296417"/>
            <a:ext cx="9862185" cy="107529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155" dirty="0">
                <a:solidFill>
                  <a:schemeClr val="bg1"/>
                </a:solidFill>
              </a:rPr>
              <a:t>La</a:t>
            </a:r>
            <a:r>
              <a:rPr sz="3600" spc="225" dirty="0">
                <a:solidFill>
                  <a:schemeClr val="bg1"/>
                </a:solidFill>
              </a:rPr>
              <a:t> </a:t>
            </a:r>
            <a:r>
              <a:rPr sz="3600" spc="220" dirty="0">
                <a:solidFill>
                  <a:schemeClr val="bg1"/>
                </a:solidFill>
              </a:rPr>
              <a:t>catégorie </a:t>
            </a:r>
            <a:r>
              <a:rPr sz="3600" spc="275" dirty="0">
                <a:solidFill>
                  <a:schemeClr val="bg1"/>
                </a:solidFill>
              </a:rPr>
              <a:t>1</a:t>
            </a:r>
            <a:r>
              <a:rPr sz="3600" spc="225" dirty="0">
                <a:solidFill>
                  <a:schemeClr val="bg1"/>
                </a:solidFill>
              </a:rPr>
              <a:t> </a:t>
            </a:r>
            <a:r>
              <a:rPr sz="3600" spc="180" dirty="0">
                <a:solidFill>
                  <a:schemeClr val="bg1"/>
                </a:solidFill>
              </a:rPr>
              <a:t>:</a:t>
            </a:r>
            <a:r>
              <a:rPr sz="3600" spc="22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40%</a:t>
            </a:r>
            <a:r>
              <a:rPr sz="3600" spc="210" dirty="0">
                <a:solidFill>
                  <a:schemeClr val="bg1"/>
                </a:solidFill>
              </a:rPr>
              <a:t> </a:t>
            </a:r>
            <a:r>
              <a:rPr sz="3600" spc="340" dirty="0">
                <a:solidFill>
                  <a:schemeClr val="bg1"/>
                </a:solidFill>
              </a:rPr>
              <a:t>du</a:t>
            </a:r>
            <a:r>
              <a:rPr sz="3600" spc="220" dirty="0">
                <a:solidFill>
                  <a:schemeClr val="bg1"/>
                </a:solidFill>
              </a:rPr>
              <a:t> </a:t>
            </a:r>
            <a:r>
              <a:rPr sz="3600" spc="370" dirty="0">
                <a:solidFill>
                  <a:schemeClr val="bg1"/>
                </a:solidFill>
              </a:rPr>
              <a:t>CA,</a:t>
            </a:r>
            <a:r>
              <a:rPr sz="3600" spc="220" dirty="0">
                <a:solidFill>
                  <a:schemeClr val="bg1"/>
                </a:solidFill>
              </a:rPr>
              <a:t> </a:t>
            </a:r>
            <a:r>
              <a:rPr lang="fr-FR" sz="3600" spc="235" dirty="0">
                <a:solidFill>
                  <a:schemeClr val="bg1"/>
                </a:solidFill>
              </a:rPr>
              <a:t>et la plus vendu aux clients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7376" y="1605454"/>
            <a:ext cx="2240655" cy="23025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7088" y="1620454"/>
            <a:ext cx="2204683" cy="23244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4091" y="1610508"/>
            <a:ext cx="2128709" cy="233441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60122" y="5035691"/>
            <a:ext cx="5862955" cy="597599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Catégorie</a:t>
            </a:r>
            <a:r>
              <a:rPr sz="18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2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peu</a:t>
            </a:r>
            <a:r>
              <a:rPr sz="18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produits,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peu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clients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92710">
              <a:lnSpc>
                <a:spcPct val="100000"/>
              </a:lnSpc>
            </a:pP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mais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presque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chemeClr val="bg1"/>
                </a:solidFill>
                <a:latin typeface="Cambria"/>
                <a:cs typeface="Cambria"/>
              </a:rPr>
              <a:t>¼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du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chiffre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d’affaires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4BC82D4-1124-88D1-7340-B201AF98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65" y="4021837"/>
            <a:ext cx="3739684" cy="26253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BC1C4B-65B4-1CF5-D022-F71D8C8E3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004038"/>
            <a:ext cx="2057400" cy="122190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9BAC25-C216-B80A-B9CF-9AE6AEFB6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A8B6396-4443-CB74-165D-16CA2E0B2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76" y="2596545"/>
            <a:ext cx="4646724" cy="40389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4114800" y="2646279"/>
            <a:ext cx="537845" cy="740410"/>
            <a:chOff x="4286720" y="4054043"/>
            <a:chExt cx="537845" cy="7404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3906" y="4474757"/>
              <a:ext cx="222132" cy="223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86720" y="4054043"/>
              <a:ext cx="537845" cy="740410"/>
            </a:xfrm>
            <a:custGeom>
              <a:avLst/>
              <a:gdLst/>
              <a:ahLst/>
              <a:cxnLst/>
              <a:rect l="l" t="t" r="r" b="b"/>
              <a:pathLst>
                <a:path w="537845" h="740410">
                  <a:moveTo>
                    <a:pt x="217424" y="292709"/>
                  </a:moveTo>
                  <a:lnTo>
                    <a:pt x="159067" y="160934"/>
                  </a:lnTo>
                  <a:lnTo>
                    <a:pt x="85648" y="0"/>
                  </a:lnTo>
                  <a:lnTo>
                    <a:pt x="51765" y="0"/>
                  </a:lnTo>
                  <a:lnTo>
                    <a:pt x="0" y="79044"/>
                  </a:lnTo>
                  <a:lnTo>
                    <a:pt x="115760" y="340715"/>
                  </a:lnTo>
                  <a:lnTo>
                    <a:pt x="138658" y="324878"/>
                  </a:lnTo>
                  <a:lnTo>
                    <a:pt x="163410" y="311416"/>
                  </a:lnTo>
                  <a:lnTo>
                    <a:pt x="189750" y="300609"/>
                  </a:lnTo>
                  <a:lnTo>
                    <a:pt x="217424" y="292709"/>
                  </a:lnTo>
                  <a:close/>
                </a:path>
                <a:path w="537845" h="740410">
                  <a:moveTo>
                    <a:pt x="409435" y="952"/>
                  </a:moveTo>
                  <a:lnTo>
                    <a:pt x="127063" y="952"/>
                  </a:lnTo>
                  <a:lnTo>
                    <a:pt x="178828" y="113868"/>
                  </a:lnTo>
                  <a:lnTo>
                    <a:pt x="357670" y="113868"/>
                  </a:lnTo>
                  <a:lnTo>
                    <a:pt x="409435" y="952"/>
                  </a:lnTo>
                  <a:close/>
                </a:path>
                <a:path w="537845" h="740410">
                  <a:moveTo>
                    <a:pt x="475322" y="532726"/>
                  </a:moveTo>
                  <a:lnTo>
                    <a:pt x="469823" y="485394"/>
                  </a:lnTo>
                  <a:lnTo>
                    <a:pt x="454190" y="441871"/>
                  </a:lnTo>
                  <a:lnTo>
                    <a:pt x="429679" y="403415"/>
                  </a:lnTo>
                  <a:lnTo>
                    <a:pt x="418846" y="392582"/>
                  </a:lnTo>
                  <a:lnTo>
                    <a:pt x="418846" y="532726"/>
                  </a:lnTo>
                  <a:lnTo>
                    <a:pt x="411162" y="580059"/>
                  </a:lnTo>
                  <a:lnTo>
                    <a:pt x="389686" y="621525"/>
                  </a:lnTo>
                  <a:lnTo>
                    <a:pt x="357035" y="654177"/>
                  </a:lnTo>
                  <a:lnTo>
                    <a:pt x="315709" y="675627"/>
                  </a:lnTo>
                  <a:lnTo>
                    <a:pt x="268249" y="683336"/>
                  </a:lnTo>
                  <a:lnTo>
                    <a:pt x="220776" y="675627"/>
                  </a:lnTo>
                  <a:lnTo>
                    <a:pt x="179451" y="654177"/>
                  </a:lnTo>
                  <a:lnTo>
                    <a:pt x="146799" y="621525"/>
                  </a:lnTo>
                  <a:lnTo>
                    <a:pt x="125361" y="580199"/>
                  </a:lnTo>
                  <a:lnTo>
                    <a:pt x="117652" y="532726"/>
                  </a:lnTo>
                  <a:lnTo>
                    <a:pt x="125336" y="485394"/>
                  </a:lnTo>
                  <a:lnTo>
                    <a:pt x="146799" y="443941"/>
                  </a:lnTo>
                  <a:lnTo>
                    <a:pt x="179451" y="411289"/>
                  </a:lnTo>
                  <a:lnTo>
                    <a:pt x="220776" y="389839"/>
                  </a:lnTo>
                  <a:lnTo>
                    <a:pt x="268249" y="382130"/>
                  </a:lnTo>
                  <a:lnTo>
                    <a:pt x="315709" y="389839"/>
                  </a:lnTo>
                  <a:lnTo>
                    <a:pt x="357035" y="411289"/>
                  </a:lnTo>
                  <a:lnTo>
                    <a:pt x="389686" y="443941"/>
                  </a:lnTo>
                  <a:lnTo>
                    <a:pt x="411137" y="485267"/>
                  </a:lnTo>
                  <a:lnTo>
                    <a:pt x="418846" y="532726"/>
                  </a:lnTo>
                  <a:lnTo>
                    <a:pt x="418846" y="392582"/>
                  </a:lnTo>
                  <a:lnTo>
                    <a:pt x="408393" y="382130"/>
                  </a:lnTo>
                  <a:lnTo>
                    <a:pt x="397560" y="371297"/>
                  </a:lnTo>
                  <a:lnTo>
                    <a:pt x="359105" y="346786"/>
                  </a:lnTo>
                  <a:lnTo>
                    <a:pt x="315582" y="331152"/>
                  </a:lnTo>
                  <a:lnTo>
                    <a:pt x="268249" y="325653"/>
                  </a:lnTo>
                  <a:lnTo>
                    <a:pt x="220916" y="331152"/>
                  </a:lnTo>
                  <a:lnTo>
                    <a:pt x="177393" y="346786"/>
                  </a:lnTo>
                  <a:lnTo>
                    <a:pt x="138938" y="371297"/>
                  </a:lnTo>
                  <a:lnTo>
                    <a:pt x="106819" y="403415"/>
                  </a:lnTo>
                  <a:lnTo>
                    <a:pt x="82308" y="441871"/>
                  </a:lnTo>
                  <a:lnTo>
                    <a:pt x="66713" y="485267"/>
                  </a:lnTo>
                  <a:lnTo>
                    <a:pt x="66662" y="485394"/>
                  </a:lnTo>
                  <a:lnTo>
                    <a:pt x="61175" y="532726"/>
                  </a:lnTo>
                  <a:lnTo>
                    <a:pt x="66662" y="580059"/>
                  </a:lnTo>
                  <a:lnTo>
                    <a:pt x="82308" y="623595"/>
                  </a:lnTo>
                  <a:lnTo>
                    <a:pt x="106819" y="662051"/>
                  </a:lnTo>
                  <a:lnTo>
                    <a:pt x="138938" y="694169"/>
                  </a:lnTo>
                  <a:lnTo>
                    <a:pt x="177393" y="718680"/>
                  </a:lnTo>
                  <a:lnTo>
                    <a:pt x="220916" y="734314"/>
                  </a:lnTo>
                  <a:lnTo>
                    <a:pt x="268249" y="739813"/>
                  </a:lnTo>
                  <a:lnTo>
                    <a:pt x="315582" y="734314"/>
                  </a:lnTo>
                  <a:lnTo>
                    <a:pt x="359105" y="718680"/>
                  </a:lnTo>
                  <a:lnTo>
                    <a:pt x="397560" y="694169"/>
                  </a:lnTo>
                  <a:lnTo>
                    <a:pt x="408393" y="683336"/>
                  </a:lnTo>
                  <a:lnTo>
                    <a:pt x="429679" y="662051"/>
                  </a:lnTo>
                  <a:lnTo>
                    <a:pt x="454190" y="623595"/>
                  </a:lnTo>
                  <a:lnTo>
                    <a:pt x="469773" y="580199"/>
                  </a:lnTo>
                  <a:lnTo>
                    <a:pt x="469823" y="580059"/>
                  </a:lnTo>
                  <a:lnTo>
                    <a:pt x="475322" y="532726"/>
                  </a:lnTo>
                  <a:close/>
                </a:path>
                <a:path w="537845" h="740410">
                  <a:moveTo>
                    <a:pt x="537438" y="79044"/>
                  </a:moveTo>
                  <a:lnTo>
                    <a:pt x="484733" y="0"/>
                  </a:lnTo>
                  <a:lnTo>
                    <a:pt x="450850" y="0"/>
                  </a:lnTo>
                  <a:lnTo>
                    <a:pt x="377431" y="160934"/>
                  </a:lnTo>
                  <a:lnTo>
                    <a:pt x="319074" y="292709"/>
                  </a:lnTo>
                  <a:lnTo>
                    <a:pt x="346748" y="300469"/>
                  </a:lnTo>
                  <a:lnTo>
                    <a:pt x="373189" y="311061"/>
                  </a:lnTo>
                  <a:lnTo>
                    <a:pt x="398221" y="324472"/>
                  </a:lnTo>
                  <a:lnTo>
                    <a:pt x="421665" y="340715"/>
                  </a:lnTo>
                  <a:lnTo>
                    <a:pt x="537438" y="7904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6341" y="221106"/>
            <a:ext cx="6243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45" dirty="0">
                <a:solidFill>
                  <a:schemeClr val="bg1"/>
                </a:solidFill>
              </a:rPr>
              <a:t>Tops</a:t>
            </a:r>
            <a:r>
              <a:rPr spc="275" dirty="0">
                <a:solidFill>
                  <a:schemeClr val="bg1"/>
                </a:solidFill>
              </a:rPr>
              <a:t> </a:t>
            </a:r>
            <a:r>
              <a:rPr spc="245" dirty="0">
                <a:solidFill>
                  <a:schemeClr val="bg1"/>
                </a:solidFill>
              </a:rPr>
              <a:t>et</a:t>
            </a:r>
            <a:r>
              <a:rPr spc="285" dirty="0">
                <a:solidFill>
                  <a:schemeClr val="bg1"/>
                </a:solidFill>
              </a:rPr>
              <a:t> </a:t>
            </a:r>
            <a:r>
              <a:rPr spc="254" dirty="0">
                <a:solidFill>
                  <a:schemeClr val="bg1"/>
                </a:solidFill>
              </a:rPr>
              <a:t>Flops</a:t>
            </a:r>
            <a:r>
              <a:rPr spc="295" dirty="0">
                <a:solidFill>
                  <a:schemeClr val="bg1"/>
                </a:solidFill>
              </a:rPr>
              <a:t> </a:t>
            </a:r>
            <a:r>
              <a:rPr spc="330" dirty="0">
                <a:solidFill>
                  <a:schemeClr val="bg1"/>
                </a:solidFill>
              </a:rPr>
              <a:t>des</a:t>
            </a:r>
            <a:r>
              <a:rPr spc="295" dirty="0">
                <a:solidFill>
                  <a:schemeClr val="bg1"/>
                </a:solidFill>
              </a:rPr>
              <a:t> </a:t>
            </a:r>
            <a:r>
              <a:rPr spc="275" dirty="0">
                <a:solidFill>
                  <a:schemeClr val="bg1"/>
                </a:solidFill>
              </a:rPr>
              <a:t>ventes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1247" y="1755648"/>
            <a:ext cx="3647440" cy="598241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815" rIns="0" bIns="0" rtlCol="0">
            <a:spAutoFit/>
          </a:bodyPr>
          <a:lstStyle/>
          <a:p>
            <a:pPr marL="90805" marR="133350">
              <a:lnSpc>
                <a:spcPct val="100000"/>
              </a:lnSpc>
              <a:spcBef>
                <a:spcPts val="345"/>
              </a:spcBef>
              <a:tabLst>
                <a:tab pos="1645920" algn="l"/>
              </a:tabLst>
            </a:pP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Tops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ventes</a:t>
            </a:r>
            <a:r>
              <a:rPr sz="1800" spc="21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Catégorie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chemeClr val="bg1"/>
                </a:solidFill>
                <a:latin typeface="Cambria"/>
                <a:cs typeface="Cambria"/>
              </a:rPr>
              <a:t>1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1900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ventes</a:t>
            </a:r>
            <a:r>
              <a:rPr sz="1800" dirty="0">
                <a:solidFill>
                  <a:schemeClr val="bg1"/>
                </a:solidFill>
                <a:latin typeface="Cambria"/>
                <a:cs typeface="Cambria"/>
              </a:rPr>
              <a:t>	</a:t>
            </a:r>
            <a:r>
              <a:rPr sz="1800" spc="114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chemeClr val="bg1"/>
                </a:solidFill>
                <a:latin typeface="Cambria"/>
                <a:cs typeface="Cambria"/>
              </a:rPr>
              <a:t>+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9191" y="1178052"/>
            <a:ext cx="4457700" cy="597599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Flops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ventes</a:t>
            </a:r>
            <a:r>
              <a:rPr sz="1800" spc="21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r>
              <a:rPr sz="1800" spc="17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livres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la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92710">
              <a:lnSpc>
                <a:spcPct val="100000"/>
              </a:lnSpc>
            </a:pP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catégorie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0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en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majorité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E04BA68-557D-2818-1BE3-8EA53A7E6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097597"/>
            <a:ext cx="2042280" cy="11835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6A32EF-0498-F61C-88DF-0E5B56071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20" y="3429000"/>
            <a:ext cx="5872842" cy="320649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169C0C-411E-C02E-D5E6-D748790348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E993FCC-E210-5D54-8AFE-F286B529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06" y="2374560"/>
            <a:ext cx="5112104" cy="3890103"/>
          </a:xfrm>
          <a:prstGeom prst="rect">
            <a:avLst/>
          </a:prstGeom>
        </p:spPr>
      </p:pic>
      <p:grpSp>
        <p:nvGrpSpPr>
          <p:cNvPr id="24" name="object 9">
            <a:extLst>
              <a:ext uri="{FF2B5EF4-FFF2-40B4-BE49-F238E27FC236}">
                <a16:creationId xmlns:a16="http://schemas.microsoft.com/office/drawing/2014/main" id="{6840B9A2-4E58-8051-138B-C9F23512ACCA}"/>
              </a:ext>
            </a:extLst>
          </p:cNvPr>
          <p:cNvGrpSpPr/>
          <p:nvPr/>
        </p:nvGrpSpPr>
        <p:grpSpPr>
          <a:xfrm>
            <a:off x="8305799" y="2716530"/>
            <a:ext cx="1124584" cy="681990"/>
            <a:chOff x="938021" y="2644902"/>
            <a:chExt cx="1124584" cy="1629410"/>
          </a:xfrm>
          <a:solidFill>
            <a:srgbClr val="FFC6C6"/>
          </a:solidFill>
        </p:grpSpPr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B32E1740-ED88-BB91-B423-4F62EF9B9657}"/>
                </a:ext>
              </a:extLst>
            </p:cNvPr>
            <p:cNvSpPr/>
            <p:nvPr/>
          </p:nvSpPr>
          <p:spPr>
            <a:xfrm>
              <a:off x="938021" y="2644902"/>
              <a:ext cx="1069975" cy="1629410"/>
            </a:xfrm>
            <a:custGeom>
              <a:avLst/>
              <a:gdLst/>
              <a:ahLst/>
              <a:cxnLst/>
              <a:rect l="l" t="t" r="r" b="b"/>
              <a:pathLst>
                <a:path w="1069975" h="1629410">
                  <a:moveTo>
                    <a:pt x="0" y="814577"/>
                  </a:moveTo>
                  <a:lnTo>
                    <a:pt x="1343" y="756409"/>
                  </a:lnTo>
                  <a:lnTo>
                    <a:pt x="5312" y="699344"/>
                  </a:lnTo>
                  <a:lnTo>
                    <a:pt x="11816" y="643519"/>
                  </a:lnTo>
                  <a:lnTo>
                    <a:pt x="20765" y="589073"/>
                  </a:lnTo>
                  <a:lnTo>
                    <a:pt x="32069" y="536144"/>
                  </a:lnTo>
                  <a:lnTo>
                    <a:pt x="45636" y="484870"/>
                  </a:lnTo>
                  <a:lnTo>
                    <a:pt x="61377" y="435388"/>
                  </a:lnTo>
                  <a:lnTo>
                    <a:pt x="79200" y="387837"/>
                  </a:lnTo>
                  <a:lnTo>
                    <a:pt x="99015" y="342354"/>
                  </a:lnTo>
                  <a:lnTo>
                    <a:pt x="120733" y="299077"/>
                  </a:lnTo>
                  <a:lnTo>
                    <a:pt x="144261" y="258145"/>
                  </a:lnTo>
                  <a:lnTo>
                    <a:pt x="169510" y="219694"/>
                  </a:lnTo>
                  <a:lnTo>
                    <a:pt x="196389" y="183864"/>
                  </a:lnTo>
                  <a:lnTo>
                    <a:pt x="224808" y="150792"/>
                  </a:lnTo>
                  <a:lnTo>
                    <a:pt x="254676" y="120615"/>
                  </a:lnTo>
                  <a:lnTo>
                    <a:pt x="285903" y="93472"/>
                  </a:lnTo>
                  <a:lnTo>
                    <a:pt x="318397" y="69501"/>
                  </a:lnTo>
                  <a:lnTo>
                    <a:pt x="352069" y="48839"/>
                  </a:lnTo>
                  <a:lnTo>
                    <a:pt x="386828" y="31624"/>
                  </a:lnTo>
                  <a:lnTo>
                    <a:pt x="422584" y="17995"/>
                  </a:lnTo>
                  <a:lnTo>
                    <a:pt x="496722" y="2045"/>
                  </a:lnTo>
                  <a:lnTo>
                    <a:pt x="534924" y="0"/>
                  </a:lnTo>
                  <a:lnTo>
                    <a:pt x="573122" y="2045"/>
                  </a:lnTo>
                  <a:lnTo>
                    <a:pt x="647256" y="17995"/>
                  </a:lnTo>
                  <a:lnTo>
                    <a:pt x="683010" y="31624"/>
                  </a:lnTo>
                  <a:lnTo>
                    <a:pt x="717768" y="48839"/>
                  </a:lnTo>
                  <a:lnTo>
                    <a:pt x="751439" y="69501"/>
                  </a:lnTo>
                  <a:lnTo>
                    <a:pt x="783933" y="93472"/>
                  </a:lnTo>
                  <a:lnTo>
                    <a:pt x="815160" y="120615"/>
                  </a:lnTo>
                  <a:lnTo>
                    <a:pt x="845028" y="150792"/>
                  </a:lnTo>
                  <a:lnTo>
                    <a:pt x="873447" y="183864"/>
                  </a:lnTo>
                  <a:lnTo>
                    <a:pt x="900327" y="219694"/>
                  </a:lnTo>
                  <a:lnTo>
                    <a:pt x="925577" y="258145"/>
                  </a:lnTo>
                  <a:lnTo>
                    <a:pt x="949106" y="299077"/>
                  </a:lnTo>
                  <a:lnTo>
                    <a:pt x="970824" y="342354"/>
                  </a:lnTo>
                  <a:lnTo>
                    <a:pt x="990641" y="387837"/>
                  </a:lnTo>
                  <a:lnTo>
                    <a:pt x="1008466" y="435388"/>
                  </a:lnTo>
                  <a:lnTo>
                    <a:pt x="1024207" y="484870"/>
                  </a:lnTo>
                  <a:lnTo>
                    <a:pt x="1037775" y="536144"/>
                  </a:lnTo>
                  <a:lnTo>
                    <a:pt x="1049080" y="589073"/>
                  </a:lnTo>
                  <a:lnTo>
                    <a:pt x="1058030" y="643519"/>
                  </a:lnTo>
                  <a:lnTo>
                    <a:pt x="1064535" y="699344"/>
                  </a:lnTo>
                  <a:lnTo>
                    <a:pt x="1068504" y="756409"/>
                  </a:lnTo>
                  <a:lnTo>
                    <a:pt x="1069848" y="814577"/>
                  </a:lnTo>
                  <a:lnTo>
                    <a:pt x="1068504" y="872746"/>
                  </a:lnTo>
                  <a:lnTo>
                    <a:pt x="1064535" y="929811"/>
                  </a:lnTo>
                  <a:lnTo>
                    <a:pt x="1058030" y="985636"/>
                  </a:lnTo>
                  <a:lnTo>
                    <a:pt x="1049080" y="1040082"/>
                  </a:lnTo>
                  <a:lnTo>
                    <a:pt x="1037775" y="1093011"/>
                  </a:lnTo>
                  <a:lnTo>
                    <a:pt x="1024207" y="1144285"/>
                  </a:lnTo>
                  <a:lnTo>
                    <a:pt x="1008466" y="1193767"/>
                  </a:lnTo>
                  <a:lnTo>
                    <a:pt x="990641" y="1241318"/>
                  </a:lnTo>
                  <a:lnTo>
                    <a:pt x="970824" y="1286801"/>
                  </a:lnTo>
                  <a:lnTo>
                    <a:pt x="949106" y="1330078"/>
                  </a:lnTo>
                  <a:lnTo>
                    <a:pt x="925577" y="1371010"/>
                  </a:lnTo>
                  <a:lnTo>
                    <a:pt x="900327" y="1409461"/>
                  </a:lnTo>
                  <a:lnTo>
                    <a:pt x="873447" y="1445291"/>
                  </a:lnTo>
                  <a:lnTo>
                    <a:pt x="845028" y="1478363"/>
                  </a:lnTo>
                  <a:lnTo>
                    <a:pt x="815160" y="1508540"/>
                  </a:lnTo>
                  <a:lnTo>
                    <a:pt x="783933" y="1535683"/>
                  </a:lnTo>
                  <a:lnTo>
                    <a:pt x="751439" y="1559654"/>
                  </a:lnTo>
                  <a:lnTo>
                    <a:pt x="717768" y="1580316"/>
                  </a:lnTo>
                  <a:lnTo>
                    <a:pt x="683010" y="1597531"/>
                  </a:lnTo>
                  <a:lnTo>
                    <a:pt x="647256" y="1611160"/>
                  </a:lnTo>
                  <a:lnTo>
                    <a:pt x="573122" y="1627110"/>
                  </a:lnTo>
                  <a:lnTo>
                    <a:pt x="534924" y="1629156"/>
                  </a:lnTo>
                  <a:lnTo>
                    <a:pt x="496722" y="1627110"/>
                  </a:lnTo>
                  <a:lnTo>
                    <a:pt x="422584" y="1611160"/>
                  </a:lnTo>
                  <a:lnTo>
                    <a:pt x="386828" y="1597531"/>
                  </a:lnTo>
                  <a:lnTo>
                    <a:pt x="352069" y="1580316"/>
                  </a:lnTo>
                  <a:lnTo>
                    <a:pt x="318397" y="1559654"/>
                  </a:lnTo>
                  <a:lnTo>
                    <a:pt x="285903" y="1535683"/>
                  </a:lnTo>
                  <a:lnTo>
                    <a:pt x="254676" y="1508540"/>
                  </a:lnTo>
                  <a:lnTo>
                    <a:pt x="224808" y="1478363"/>
                  </a:lnTo>
                  <a:lnTo>
                    <a:pt x="196389" y="1445291"/>
                  </a:lnTo>
                  <a:lnTo>
                    <a:pt x="169510" y="1409461"/>
                  </a:lnTo>
                  <a:lnTo>
                    <a:pt x="144261" y="1371010"/>
                  </a:lnTo>
                  <a:lnTo>
                    <a:pt x="120733" y="1330078"/>
                  </a:lnTo>
                  <a:lnTo>
                    <a:pt x="99015" y="1286801"/>
                  </a:lnTo>
                  <a:lnTo>
                    <a:pt x="79200" y="1241318"/>
                  </a:lnTo>
                  <a:lnTo>
                    <a:pt x="61377" y="1193767"/>
                  </a:lnTo>
                  <a:lnTo>
                    <a:pt x="45636" y="1144285"/>
                  </a:lnTo>
                  <a:lnTo>
                    <a:pt x="32069" y="1093011"/>
                  </a:lnTo>
                  <a:lnTo>
                    <a:pt x="20765" y="1040082"/>
                  </a:lnTo>
                  <a:lnTo>
                    <a:pt x="11816" y="985636"/>
                  </a:lnTo>
                  <a:lnTo>
                    <a:pt x="5312" y="929811"/>
                  </a:lnTo>
                  <a:lnTo>
                    <a:pt x="1343" y="872746"/>
                  </a:lnTo>
                  <a:lnTo>
                    <a:pt x="0" y="814577"/>
                  </a:lnTo>
                  <a:close/>
                </a:path>
              </a:pathLst>
            </a:custGeom>
            <a:grpFill/>
            <a:ln w="1396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0">
              <a:extLst>
                <a:ext uri="{FF2B5EF4-FFF2-40B4-BE49-F238E27FC236}">
                  <a16:creationId xmlns:a16="http://schemas.microsoft.com/office/drawing/2014/main" id="{65BFF152-3387-2F9E-8635-BAE90DC028CE}"/>
                </a:ext>
              </a:extLst>
            </p:cNvPr>
            <p:cNvSpPr/>
            <p:nvPr/>
          </p:nvSpPr>
          <p:spPr>
            <a:xfrm>
              <a:off x="992630" y="2644902"/>
              <a:ext cx="1069975" cy="1629410"/>
            </a:xfrm>
            <a:custGeom>
              <a:avLst/>
              <a:gdLst/>
              <a:ahLst/>
              <a:cxnLst/>
              <a:rect l="l" t="t" r="r" b="b"/>
              <a:pathLst>
                <a:path w="1069975" h="1629410">
                  <a:moveTo>
                    <a:pt x="534924" y="0"/>
                  </a:moveTo>
                  <a:lnTo>
                    <a:pt x="496722" y="2045"/>
                  </a:lnTo>
                  <a:lnTo>
                    <a:pt x="422584" y="17995"/>
                  </a:lnTo>
                  <a:lnTo>
                    <a:pt x="386828" y="31624"/>
                  </a:lnTo>
                  <a:lnTo>
                    <a:pt x="352069" y="48839"/>
                  </a:lnTo>
                  <a:lnTo>
                    <a:pt x="318397" y="69501"/>
                  </a:lnTo>
                  <a:lnTo>
                    <a:pt x="285903" y="93472"/>
                  </a:lnTo>
                  <a:lnTo>
                    <a:pt x="254676" y="120615"/>
                  </a:lnTo>
                  <a:lnTo>
                    <a:pt x="224808" y="150792"/>
                  </a:lnTo>
                  <a:lnTo>
                    <a:pt x="196389" y="183864"/>
                  </a:lnTo>
                  <a:lnTo>
                    <a:pt x="169510" y="219694"/>
                  </a:lnTo>
                  <a:lnTo>
                    <a:pt x="144261" y="258145"/>
                  </a:lnTo>
                  <a:lnTo>
                    <a:pt x="120733" y="299077"/>
                  </a:lnTo>
                  <a:lnTo>
                    <a:pt x="99015" y="342354"/>
                  </a:lnTo>
                  <a:lnTo>
                    <a:pt x="79200" y="387837"/>
                  </a:lnTo>
                  <a:lnTo>
                    <a:pt x="61377" y="435388"/>
                  </a:lnTo>
                  <a:lnTo>
                    <a:pt x="45636" y="484870"/>
                  </a:lnTo>
                  <a:lnTo>
                    <a:pt x="32069" y="536144"/>
                  </a:lnTo>
                  <a:lnTo>
                    <a:pt x="20765" y="589073"/>
                  </a:lnTo>
                  <a:lnTo>
                    <a:pt x="11816" y="643519"/>
                  </a:lnTo>
                  <a:lnTo>
                    <a:pt x="5312" y="699344"/>
                  </a:lnTo>
                  <a:lnTo>
                    <a:pt x="1343" y="756409"/>
                  </a:lnTo>
                  <a:lnTo>
                    <a:pt x="0" y="814577"/>
                  </a:lnTo>
                  <a:lnTo>
                    <a:pt x="1343" y="872746"/>
                  </a:lnTo>
                  <a:lnTo>
                    <a:pt x="5312" y="929811"/>
                  </a:lnTo>
                  <a:lnTo>
                    <a:pt x="11816" y="985636"/>
                  </a:lnTo>
                  <a:lnTo>
                    <a:pt x="20765" y="1040082"/>
                  </a:lnTo>
                  <a:lnTo>
                    <a:pt x="32069" y="1093011"/>
                  </a:lnTo>
                  <a:lnTo>
                    <a:pt x="45636" y="1144285"/>
                  </a:lnTo>
                  <a:lnTo>
                    <a:pt x="61377" y="1193767"/>
                  </a:lnTo>
                  <a:lnTo>
                    <a:pt x="79200" y="1241318"/>
                  </a:lnTo>
                  <a:lnTo>
                    <a:pt x="99015" y="1286801"/>
                  </a:lnTo>
                  <a:lnTo>
                    <a:pt x="120733" y="1330078"/>
                  </a:lnTo>
                  <a:lnTo>
                    <a:pt x="144261" y="1371010"/>
                  </a:lnTo>
                  <a:lnTo>
                    <a:pt x="169510" y="1409461"/>
                  </a:lnTo>
                  <a:lnTo>
                    <a:pt x="196389" y="1445291"/>
                  </a:lnTo>
                  <a:lnTo>
                    <a:pt x="224808" y="1478363"/>
                  </a:lnTo>
                  <a:lnTo>
                    <a:pt x="254676" y="1508540"/>
                  </a:lnTo>
                  <a:lnTo>
                    <a:pt x="285903" y="1535683"/>
                  </a:lnTo>
                  <a:lnTo>
                    <a:pt x="318397" y="1559654"/>
                  </a:lnTo>
                  <a:lnTo>
                    <a:pt x="352069" y="1580316"/>
                  </a:lnTo>
                  <a:lnTo>
                    <a:pt x="386828" y="1597531"/>
                  </a:lnTo>
                  <a:lnTo>
                    <a:pt x="422584" y="1611160"/>
                  </a:lnTo>
                  <a:lnTo>
                    <a:pt x="496722" y="1627110"/>
                  </a:lnTo>
                  <a:lnTo>
                    <a:pt x="534924" y="1629156"/>
                  </a:lnTo>
                  <a:lnTo>
                    <a:pt x="573122" y="1627110"/>
                  </a:lnTo>
                  <a:lnTo>
                    <a:pt x="647256" y="1611160"/>
                  </a:lnTo>
                  <a:lnTo>
                    <a:pt x="683010" y="1597531"/>
                  </a:lnTo>
                  <a:lnTo>
                    <a:pt x="717768" y="1580316"/>
                  </a:lnTo>
                  <a:lnTo>
                    <a:pt x="751439" y="1559654"/>
                  </a:lnTo>
                  <a:lnTo>
                    <a:pt x="783933" y="1535683"/>
                  </a:lnTo>
                  <a:lnTo>
                    <a:pt x="815160" y="1508540"/>
                  </a:lnTo>
                  <a:lnTo>
                    <a:pt x="845028" y="1478363"/>
                  </a:lnTo>
                  <a:lnTo>
                    <a:pt x="873447" y="1445291"/>
                  </a:lnTo>
                  <a:lnTo>
                    <a:pt x="900327" y="1409461"/>
                  </a:lnTo>
                  <a:lnTo>
                    <a:pt x="925577" y="1371010"/>
                  </a:lnTo>
                  <a:lnTo>
                    <a:pt x="949106" y="1330078"/>
                  </a:lnTo>
                  <a:lnTo>
                    <a:pt x="970824" y="1286801"/>
                  </a:lnTo>
                  <a:lnTo>
                    <a:pt x="990641" y="1241318"/>
                  </a:lnTo>
                  <a:lnTo>
                    <a:pt x="1008466" y="1193767"/>
                  </a:lnTo>
                  <a:lnTo>
                    <a:pt x="1024207" y="1144285"/>
                  </a:lnTo>
                  <a:lnTo>
                    <a:pt x="1037775" y="1093011"/>
                  </a:lnTo>
                  <a:lnTo>
                    <a:pt x="1049080" y="1040082"/>
                  </a:lnTo>
                  <a:lnTo>
                    <a:pt x="1058030" y="985636"/>
                  </a:lnTo>
                  <a:lnTo>
                    <a:pt x="1064535" y="929811"/>
                  </a:lnTo>
                  <a:lnTo>
                    <a:pt x="1068504" y="872746"/>
                  </a:lnTo>
                  <a:lnTo>
                    <a:pt x="1069848" y="814577"/>
                  </a:lnTo>
                  <a:lnTo>
                    <a:pt x="1068504" y="756409"/>
                  </a:lnTo>
                  <a:lnTo>
                    <a:pt x="1064535" y="699344"/>
                  </a:lnTo>
                  <a:lnTo>
                    <a:pt x="1058030" y="643519"/>
                  </a:lnTo>
                  <a:lnTo>
                    <a:pt x="1049080" y="589073"/>
                  </a:lnTo>
                  <a:lnTo>
                    <a:pt x="1037775" y="536144"/>
                  </a:lnTo>
                  <a:lnTo>
                    <a:pt x="1024207" y="484870"/>
                  </a:lnTo>
                  <a:lnTo>
                    <a:pt x="1008466" y="435388"/>
                  </a:lnTo>
                  <a:lnTo>
                    <a:pt x="990641" y="387837"/>
                  </a:lnTo>
                  <a:lnTo>
                    <a:pt x="970824" y="342354"/>
                  </a:lnTo>
                  <a:lnTo>
                    <a:pt x="949106" y="299077"/>
                  </a:lnTo>
                  <a:lnTo>
                    <a:pt x="925577" y="258145"/>
                  </a:lnTo>
                  <a:lnTo>
                    <a:pt x="900327" y="219694"/>
                  </a:lnTo>
                  <a:lnTo>
                    <a:pt x="873447" y="183864"/>
                  </a:lnTo>
                  <a:lnTo>
                    <a:pt x="845028" y="150792"/>
                  </a:lnTo>
                  <a:lnTo>
                    <a:pt x="815160" y="120615"/>
                  </a:lnTo>
                  <a:lnTo>
                    <a:pt x="783933" y="93472"/>
                  </a:lnTo>
                  <a:lnTo>
                    <a:pt x="751439" y="69501"/>
                  </a:lnTo>
                  <a:lnTo>
                    <a:pt x="717768" y="48839"/>
                  </a:lnTo>
                  <a:lnTo>
                    <a:pt x="683010" y="31624"/>
                  </a:lnTo>
                  <a:lnTo>
                    <a:pt x="647256" y="17995"/>
                  </a:lnTo>
                  <a:lnTo>
                    <a:pt x="573122" y="2045"/>
                  </a:lnTo>
                  <a:lnTo>
                    <a:pt x="5349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038079" y="3503377"/>
            <a:ext cx="1124584" cy="1629410"/>
            <a:chOff x="938021" y="2644902"/>
            <a:chExt cx="1124584" cy="1629410"/>
          </a:xfrm>
          <a:solidFill>
            <a:srgbClr val="FFC6C6"/>
          </a:solidFill>
        </p:grpSpPr>
        <p:sp>
          <p:nvSpPr>
            <p:cNvPr id="11" name="object 11"/>
            <p:cNvSpPr/>
            <p:nvPr/>
          </p:nvSpPr>
          <p:spPr>
            <a:xfrm>
              <a:off x="938021" y="2644902"/>
              <a:ext cx="1069975" cy="1629410"/>
            </a:xfrm>
            <a:custGeom>
              <a:avLst/>
              <a:gdLst/>
              <a:ahLst/>
              <a:cxnLst/>
              <a:rect l="l" t="t" r="r" b="b"/>
              <a:pathLst>
                <a:path w="1069975" h="1629410">
                  <a:moveTo>
                    <a:pt x="0" y="814577"/>
                  </a:moveTo>
                  <a:lnTo>
                    <a:pt x="1343" y="756409"/>
                  </a:lnTo>
                  <a:lnTo>
                    <a:pt x="5312" y="699344"/>
                  </a:lnTo>
                  <a:lnTo>
                    <a:pt x="11816" y="643519"/>
                  </a:lnTo>
                  <a:lnTo>
                    <a:pt x="20765" y="589073"/>
                  </a:lnTo>
                  <a:lnTo>
                    <a:pt x="32069" y="536144"/>
                  </a:lnTo>
                  <a:lnTo>
                    <a:pt x="45636" y="484870"/>
                  </a:lnTo>
                  <a:lnTo>
                    <a:pt x="61377" y="435388"/>
                  </a:lnTo>
                  <a:lnTo>
                    <a:pt x="79200" y="387837"/>
                  </a:lnTo>
                  <a:lnTo>
                    <a:pt x="99015" y="342354"/>
                  </a:lnTo>
                  <a:lnTo>
                    <a:pt x="120733" y="299077"/>
                  </a:lnTo>
                  <a:lnTo>
                    <a:pt x="144261" y="258145"/>
                  </a:lnTo>
                  <a:lnTo>
                    <a:pt x="169510" y="219694"/>
                  </a:lnTo>
                  <a:lnTo>
                    <a:pt x="196389" y="183864"/>
                  </a:lnTo>
                  <a:lnTo>
                    <a:pt x="224808" y="150792"/>
                  </a:lnTo>
                  <a:lnTo>
                    <a:pt x="254676" y="120615"/>
                  </a:lnTo>
                  <a:lnTo>
                    <a:pt x="285903" y="93472"/>
                  </a:lnTo>
                  <a:lnTo>
                    <a:pt x="318397" y="69501"/>
                  </a:lnTo>
                  <a:lnTo>
                    <a:pt x="352069" y="48839"/>
                  </a:lnTo>
                  <a:lnTo>
                    <a:pt x="386828" y="31624"/>
                  </a:lnTo>
                  <a:lnTo>
                    <a:pt x="422584" y="17995"/>
                  </a:lnTo>
                  <a:lnTo>
                    <a:pt x="496722" y="2045"/>
                  </a:lnTo>
                  <a:lnTo>
                    <a:pt x="534924" y="0"/>
                  </a:lnTo>
                  <a:lnTo>
                    <a:pt x="573122" y="2045"/>
                  </a:lnTo>
                  <a:lnTo>
                    <a:pt x="647256" y="17995"/>
                  </a:lnTo>
                  <a:lnTo>
                    <a:pt x="683010" y="31624"/>
                  </a:lnTo>
                  <a:lnTo>
                    <a:pt x="717768" y="48839"/>
                  </a:lnTo>
                  <a:lnTo>
                    <a:pt x="751439" y="69501"/>
                  </a:lnTo>
                  <a:lnTo>
                    <a:pt x="783933" y="93472"/>
                  </a:lnTo>
                  <a:lnTo>
                    <a:pt x="815160" y="120615"/>
                  </a:lnTo>
                  <a:lnTo>
                    <a:pt x="845028" y="150792"/>
                  </a:lnTo>
                  <a:lnTo>
                    <a:pt x="873447" y="183864"/>
                  </a:lnTo>
                  <a:lnTo>
                    <a:pt x="900327" y="219694"/>
                  </a:lnTo>
                  <a:lnTo>
                    <a:pt x="925577" y="258145"/>
                  </a:lnTo>
                  <a:lnTo>
                    <a:pt x="949106" y="299077"/>
                  </a:lnTo>
                  <a:lnTo>
                    <a:pt x="970824" y="342354"/>
                  </a:lnTo>
                  <a:lnTo>
                    <a:pt x="990641" y="387837"/>
                  </a:lnTo>
                  <a:lnTo>
                    <a:pt x="1008466" y="435388"/>
                  </a:lnTo>
                  <a:lnTo>
                    <a:pt x="1024207" y="484870"/>
                  </a:lnTo>
                  <a:lnTo>
                    <a:pt x="1037775" y="536144"/>
                  </a:lnTo>
                  <a:lnTo>
                    <a:pt x="1049080" y="589073"/>
                  </a:lnTo>
                  <a:lnTo>
                    <a:pt x="1058030" y="643519"/>
                  </a:lnTo>
                  <a:lnTo>
                    <a:pt x="1064535" y="699344"/>
                  </a:lnTo>
                  <a:lnTo>
                    <a:pt x="1068504" y="756409"/>
                  </a:lnTo>
                  <a:lnTo>
                    <a:pt x="1069848" y="814577"/>
                  </a:lnTo>
                  <a:lnTo>
                    <a:pt x="1068504" y="872746"/>
                  </a:lnTo>
                  <a:lnTo>
                    <a:pt x="1064535" y="929811"/>
                  </a:lnTo>
                  <a:lnTo>
                    <a:pt x="1058030" y="985636"/>
                  </a:lnTo>
                  <a:lnTo>
                    <a:pt x="1049080" y="1040082"/>
                  </a:lnTo>
                  <a:lnTo>
                    <a:pt x="1037775" y="1093011"/>
                  </a:lnTo>
                  <a:lnTo>
                    <a:pt x="1024207" y="1144285"/>
                  </a:lnTo>
                  <a:lnTo>
                    <a:pt x="1008466" y="1193767"/>
                  </a:lnTo>
                  <a:lnTo>
                    <a:pt x="990641" y="1241318"/>
                  </a:lnTo>
                  <a:lnTo>
                    <a:pt x="970824" y="1286801"/>
                  </a:lnTo>
                  <a:lnTo>
                    <a:pt x="949106" y="1330078"/>
                  </a:lnTo>
                  <a:lnTo>
                    <a:pt x="925577" y="1371010"/>
                  </a:lnTo>
                  <a:lnTo>
                    <a:pt x="900327" y="1409461"/>
                  </a:lnTo>
                  <a:lnTo>
                    <a:pt x="873447" y="1445291"/>
                  </a:lnTo>
                  <a:lnTo>
                    <a:pt x="845028" y="1478363"/>
                  </a:lnTo>
                  <a:lnTo>
                    <a:pt x="815160" y="1508540"/>
                  </a:lnTo>
                  <a:lnTo>
                    <a:pt x="783933" y="1535683"/>
                  </a:lnTo>
                  <a:lnTo>
                    <a:pt x="751439" y="1559654"/>
                  </a:lnTo>
                  <a:lnTo>
                    <a:pt x="717768" y="1580316"/>
                  </a:lnTo>
                  <a:lnTo>
                    <a:pt x="683010" y="1597531"/>
                  </a:lnTo>
                  <a:lnTo>
                    <a:pt x="647256" y="1611160"/>
                  </a:lnTo>
                  <a:lnTo>
                    <a:pt x="573122" y="1627110"/>
                  </a:lnTo>
                  <a:lnTo>
                    <a:pt x="534924" y="1629156"/>
                  </a:lnTo>
                  <a:lnTo>
                    <a:pt x="496722" y="1627110"/>
                  </a:lnTo>
                  <a:lnTo>
                    <a:pt x="422584" y="1611160"/>
                  </a:lnTo>
                  <a:lnTo>
                    <a:pt x="386828" y="1597531"/>
                  </a:lnTo>
                  <a:lnTo>
                    <a:pt x="352069" y="1580316"/>
                  </a:lnTo>
                  <a:lnTo>
                    <a:pt x="318397" y="1559654"/>
                  </a:lnTo>
                  <a:lnTo>
                    <a:pt x="285903" y="1535683"/>
                  </a:lnTo>
                  <a:lnTo>
                    <a:pt x="254676" y="1508540"/>
                  </a:lnTo>
                  <a:lnTo>
                    <a:pt x="224808" y="1478363"/>
                  </a:lnTo>
                  <a:lnTo>
                    <a:pt x="196389" y="1445291"/>
                  </a:lnTo>
                  <a:lnTo>
                    <a:pt x="169510" y="1409461"/>
                  </a:lnTo>
                  <a:lnTo>
                    <a:pt x="144261" y="1371010"/>
                  </a:lnTo>
                  <a:lnTo>
                    <a:pt x="120733" y="1330078"/>
                  </a:lnTo>
                  <a:lnTo>
                    <a:pt x="99015" y="1286801"/>
                  </a:lnTo>
                  <a:lnTo>
                    <a:pt x="79200" y="1241318"/>
                  </a:lnTo>
                  <a:lnTo>
                    <a:pt x="61377" y="1193767"/>
                  </a:lnTo>
                  <a:lnTo>
                    <a:pt x="45636" y="1144285"/>
                  </a:lnTo>
                  <a:lnTo>
                    <a:pt x="32069" y="1093011"/>
                  </a:lnTo>
                  <a:lnTo>
                    <a:pt x="20765" y="1040082"/>
                  </a:lnTo>
                  <a:lnTo>
                    <a:pt x="11816" y="985636"/>
                  </a:lnTo>
                  <a:lnTo>
                    <a:pt x="5312" y="929811"/>
                  </a:lnTo>
                  <a:lnTo>
                    <a:pt x="1343" y="872746"/>
                  </a:lnTo>
                  <a:lnTo>
                    <a:pt x="0" y="814577"/>
                  </a:lnTo>
                  <a:close/>
                </a:path>
              </a:pathLst>
            </a:custGeom>
            <a:grpFill/>
            <a:ln w="1396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2630" y="2644902"/>
              <a:ext cx="1069975" cy="1629410"/>
            </a:xfrm>
            <a:custGeom>
              <a:avLst/>
              <a:gdLst/>
              <a:ahLst/>
              <a:cxnLst/>
              <a:rect l="l" t="t" r="r" b="b"/>
              <a:pathLst>
                <a:path w="1069975" h="1629410">
                  <a:moveTo>
                    <a:pt x="534924" y="0"/>
                  </a:moveTo>
                  <a:lnTo>
                    <a:pt x="496722" y="2045"/>
                  </a:lnTo>
                  <a:lnTo>
                    <a:pt x="422584" y="17995"/>
                  </a:lnTo>
                  <a:lnTo>
                    <a:pt x="386828" y="31624"/>
                  </a:lnTo>
                  <a:lnTo>
                    <a:pt x="352069" y="48839"/>
                  </a:lnTo>
                  <a:lnTo>
                    <a:pt x="318397" y="69501"/>
                  </a:lnTo>
                  <a:lnTo>
                    <a:pt x="285903" y="93472"/>
                  </a:lnTo>
                  <a:lnTo>
                    <a:pt x="254676" y="120615"/>
                  </a:lnTo>
                  <a:lnTo>
                    <a:pt x="224808" y="150792"/>
                  </a:lnTo>
                  <a:lnTo>
                    <a:pt x="196389" y="183864"/>
                  </a:lnTo>
                  <a:lnTo>
                    <a:pt x="169510" y="219694"/>
                  </a:lnTo>
                  <a:lnTo>
                    <a:pt x="144261" y="258145"/>
                  </a:lnTo>
                  <a:lnTo>
                    <a:pt x="120733" y="299077"/>
                  </a:lnTo>
                  <a:lnTo>
                    <a:pt x="99015" y="342354"/>
                  </a:lnTo>
                  <a:lnTo>
                    <a:pt x="79200" y="387837"/>
                  </a:lnTo>
                  <a:lnTo>
                    <a:pt x="61377" y="435388"/>
                  </a:lnTo>
                  <a:lnTo>
                    <a:pt x="45636" y="484870"/>
                  </a:lnTo>
                  <a:lnTo>
                    <a:pt x="32069" y="536144"/>
                  </a:lnTo>
                  <a:lnTo>
                    <a:pt x="20765" y="589073"/>
                  </a:lnTo>
                  <a:lnTo>
                    <a:pt x="11816" y="643519"/>
                  </a:lnTo>
                  <a:lnTo>
                    <a:pt x="5312" y="699344"/>
                  </a:lnTo>
                  <a:lnTo>
                    <a:pt x="1343" y="756409"/>
                  </a:lnTo>
                  <a:lnTo>
                    <a:pt x="0" y="814577"/>
                  </a:lnTo>
                  <a:lnTo>
                    <a:pt x="1343" y="872746"/>
                  </a:lnTo>
                  <a:lnTo>
                    <a:pt x="5312" y="929811"/>
                  </a:lnTo>
                  <a:lnTo>
                    <a:pt x="11816" y="985636"/>
                  </a:lnTo>
                  <a:lnTo>
                    <a:pt x="20765" y="1040082"/>
                  </a:lnTo>
                  <a:lnTo>
                    <a:pt x="32069" y="1093011"/>
                  </a:lnTo>
                  <a:lnTo>
                    <a:pt x="45636" y="1144285"/>
                  </a:lnTo>
                  <a:lnTo>
                    <a:pt x="61377" y="1193767"/>
                  </a:lnTo>
                  <a:lnTo>
                    <a:pt x="79200" y="1241318"/>
                  </a:lnTo>
                  <a:lnTo>
                    <a:pt x="99015" y="1286801"/>
                  </a:lnTo>
                  <a:lnTo>
                    <a:pt x="120733" y="1330078"/>
                  </a:lnTo>
                  <a:lnTo>
                    <a:pt x="144261" y="1371010"/>
                  </a:lnTo>
                  <a:lnTo>
                    <a:pt x="169510" y="1409461"/>
                  </a:lnTo>
                  <a:lnTo>
                    <a:pt x="196389" y="1445291"/>
                  </a:lnTo>
                  <a:lnTo>
                    <a:pt x="224808" y="1478363"/>
                  </a:lnTo>
                  <a:lnTo>
                    <a:pt x="254676" y="1508540"/>
                  </a:lnTo>
                  <a:lnTo>
                    <a:pt x="285903" y="1535683"/>
                  </a:lnTo>
                  <a:lnTo>
                    <a:pt x="318397" y="1559654"/>
                  </a:lnTo>
                  <a:lnTo>
                    <a:pt x="352069" y="1580316"/>
                  </a:lnTo>
                  <a:lnTo>
                    <a:pt x="386828" y="1597531"/>
                  </a:lnTo>
                  <a:lnTo>
                    <a:pt x="422584" y="1611160"/>
                  </a:lnTo>
                  <a:lnTo>
                    <a:pt x="496722" y="1627110"/>
                  </a:lnTo>
                  <a:lnTo>
                    <a:pt x="534924" y="1629156"/>
                  </a:lnTo>
                  <a:lnTo>
                    <a:pt x="573122" y="1627110"/>
                  </a:lnTo>
                  <a:lnTo>
                    <a:pt x="647256" y="1611160"/>
                  </a:lnTo>
                  <a:lnTo>
                    <a:pt x="683010" y="1597531"/>
                  </a:lnTo>
                  <a:lnTo>
                    <a:pt x="717768" y="1580316"/>
                  </a:lnTo>
                  <a:lnTo>
                    <a:pt x="751439" y="1559654"/>
                  </a:lnTo>
                  <a:lnTo>
                    <a:pt x="783933" y="1535683"/>
                  </a:lnTo>
                  <a:lnTo>
                    <a:pt x="815160" y="1508540"/>
                  </a:lnTo>
                  <a:lnTo>
                    <a:pt x="845028" y="1478363"/>
                  </a:lnTo>
                  <a:lnTo>
                    <a:pt x="873447" y="1445291"/>
                  </a:lnTo>
                  <a:lnTo>
                    <a:pt x="900327" y="1409461"/>
                  </a:lnTo>
                  <a:lnTo>
                    <a:pt x="925577" y="1371010"/>
                  </a:lnTo>
                  <a:lnTo>
                    <a:pt x="949106" y="1330078"/>
                  </a:lnTo>
                  <a:lnTo>
                    <a:pt x="970824" y="1286801"/>
                  </a:lnTo>
                  <a:lnTo>
                    <a:pt x="990641" y="1241318"/>
                  </a:lnTo>
                  <a:lnTo>
                    <a:pt x="1008466" y="1193767"/>
                  </a:lnTo>
                  <a:lnTo>
                    <a:pt x="1024207" y="1144285"/>
                  </a:lnTo>
                  <a:lnTo>
                    <a:pt x="1037775" y="1093011"/>
                  </a:lnTo>
                  <a:lnTo>
                    <a:pt x="1049080" y="1040082"/>
                  </a:lnTo>
                  <a:lnTo>
                    <a:pt x="1058030" y="985636"/>
                  </a:lnTo>
                  <a:lnTo>
                    <a:pt x="1064535" y="929811"/>
                  </a:lnTo>
                  <a:lnTo>
                    <a:pt x="1068504" y="872746"/>
                  </a:lnTo>
                  <a:lnTo>
                    <a:pt x="1069848" y="814577"/>
                  </a:lnTo>
                  <a:lnTo>
                    <a:pt x="1068504" y="756409"/>
                  </a:lnTo>
                  <a:lnTo>
                    <a:pt x="1064535" y="699344"/>
                  </a:lnTo>
                  <a:lnTo>
                    <a:pt x="1058030" y="643519"/>
                  </a:lnTo>
                  <a:lnTo>
                    <a:pt x="1049080" y="589073"/>
                  </a:lnTo>
                  <a:lnTo>
                    <a:pt x="1037775" y="536144"/>
                  </a:lnTo>
                  <a:lnTo>
                    <a:pt x="1024207" y="484870"/>
                  </a:lnTo>
                  <a:lnTo>
                    <a:pt x="1008466" y="435388"/>
                  </a:lnTo>
                  <a:lnTo>
                    <a:pt x="990641" y="387837"/>
                  </a:lnTo>
                  <a:lnTo>
                    <a:pt x="970824" y="342354"/>
                  </a:lnTo>
                  <a:lnTo>
                    <a:pt x="949106" y="299077"/>
                  </a:lnTo>
                  <a:lnTo>
                    <a:pt x="925577" y="258145"/>
                  </a:lnTo>
                  <a:lnTo>
                    <a:pt x="900327" y="219694"/>
                  </a:lnTo>
                  <a:lnTo>
                    <a:pt x="873447" y="183864"/>
                  </a:lnTo>
                  <a:lnTo>
                    <a:pt x="845028" y="150792"/>
                  </a:lnTo>
                  <a:lnTo>
                    <a:pt x="815160" y="120615"/>
                  </a:lnTo>
                  <a:lnTo>
                    <a:pt x="783933" y="93472"/>
                  </a:lnTo>
                  <a:lnTo>
                    <a:pt x="751439" y="69501"/>
                  </a:lnTo>
                  <a:lnTo>
                    <a:pt x="717768" y="48839"/>
                  </a:lnTo>
                  <a:lnTo>
                    <a:pt x="683010" y="31624"/>
                  </a:lnTo>
                  <a:lnTo>
                    <a:pt x="647256" y="17995"/>
                  </a:lnTo>
                  <a:lnTo>
                    <a:pt x="573122" y="2045"/>
                  </a:lnTo>
                  <a:lnTo>
                    <a:pt x="5349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3138" y="324738"/>
            <a:ext cx="778266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5" dirty="0">
                <a:solidFill>
                  <a:schemeClr val="bg1"/>
                </a:solidFill>
              </a:rPr>
              <a:t>2</a:t>
            </a:r>
            <a:r>
              <a:rPr spc="285" dirty="0">
                <a:solidFill>
                  <a:schemeClr val="bg1"/>
                </a:solidFill>
              </a:rPr>
              <a:t> </a:t>
            </a:r>
            <a:r>
              <a:rPr spc="305" dirty="0">
                <a:solidFill>
                  <a:schemeClr val="bg1"/>
                </a:solidFill>
              </a:rPr>
              <a:t>types</a:t>
            </a:r>
            <a:r>
              <a:rPr spc="295" dirty="0">
                <a:solidFill>
                  <a:schemeClr val="bg1"/>
                </a:solidFill>
              </a:rPr>
              <a:t> </a:t>
            </a:r>
            <a:r>
              <a:rPr spc="335" dirty="0">
                <a:solidFill>
                  <a:schemeClr val="bg1"/>
                </a:solidFill>
              </a:rPr>
              <a:t>de</a:t>
            </a:r>
            <a:r>
              <a:rPr spc="285" dirty="0">
                <a:solidFill>
                  <a:schemeClr val="bg1"/>
                </a:solidFill>
              </a:rPr>
              <a:t> </a:t>
            </a:r>
            <a:r>
              <a:rPr spc="265" dirty="0">
                <a:solidFill>
                  <a:schemeClr val="bg1"/>
                </a:solidFill>
              </a:rPr>
              <a:t>clients</a:t>
            </a:r>
            <a:r>
              <a:rPr spc="305" dirty="0">
                <a:solidFill>
                  <a:schemeClr val="bg1"/>
                </a:solidFill>
              </a:rPr>
              <a:t> </a:t>
            </a:r>
            <a:r>
              <a:rPr spc="70" dirty="0">
                <a:solidFill>
                  <a:schemeClr val="bg1"/>
                </a:solidFill>
              </a:rPr>
              <a:t>B</a:t>
            </a:r>
            <a:r>
              <a:rPr lang="fr-FR" spc="70" dirty="0">
                <a:solidFill>
                  <a:schemeClr val="bg1"/>
                </a:solidFill>
              </a:rPr>
              <a:t>to</a:t>
            </a:r>
            <a:r>
              <a:rPr spc="70" dirty="0">
                <a:solidFill>
                  <a:schemeClr val="bg1"/>
                </a:solidFill>
              </a:rPr>
              <a:t>B</a:t>
            </a:r>
            <a:r>
              <a:rPr spc="295" dirty="0">
                <a:solidFill>
                  <a:schemeClr val="bg1"/>
                </a:solidFill>
              </a:rPr>
              <a:t> </a:t>
            </a:r>
            <a:r>
              <a:rPr spc="245" dirty="0">
                <a:solidFill>
                  <a:schemeClr val="bg1"/>
                </a:solidFill>
              </a:rPr>
              <a:t>et</a:t>
            </a:r>
            <a:r>
              <a:rPr spc="290" dirty="0">
                <a:solidFill>
                  <a:schemeClr val="bg1"/>
                </a:solidFill>
              </a:rPr>
              <a:t> </a:t>
            </a:r>
            <a:r>
              <a:rPr spc="235" dirty="0">
                <a:solidFill>
                  <a:schemeClr val="bg1"/>
                </a:solidFill>
              </a:rPr>
              <a:t>B</a:t>
            </a:r>
            <a:r>
              <a:rPr lang="fr-FR" spc="235" dirty="0">
                <a:solidFill>
                  <a:schemeClr val="bg1"/>
                </a:solidFill>
              </a:rPr>
              <a:t>to</a:t>
            </a:r>
            <a:r>
              <a:rPr spc="235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3138" y="1227326"/>
            <a:ext cx="6258662" cy="766235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210185" rIns="0" bIns="0" rtlCol="0">
            <a:spAutoFit/>
          </a:bodyPr>
          <a:lstStyle/>
          <a:p>
            <a:pPr marL="90805" marR="945515">
              <a:lnSpc>
                <a:spcPct val="100000"/>
              </a:lnSpc>
              <a:spcBef>
                <a:spcPts val="1655"/>
              </a:spcBef>
            </a:pP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B</a:t>
            </a:r>
            <a:r>
              <a:rPr lang="fr-FR" sz="1800" spc="125" dirty="0">
                <a:solidFill>
                  <a:schemeClr val="bg1"/>
                </a:solidFill>
                <a:latin typeface="Cambria"/>
                <a:cs typeface="Cambria"/>
              </a:rPr>
              <a:t>to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C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=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Business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to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chemeClr val="bg1"/>
                </a:solidFill>
                <a:latin typeface="Cambria"/>
                <a:cs typeface="Cambria"/>
              </a:rPr>
              <a:t>Customer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,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14" dirty="0" err="1">
                <a:solidFill>
                  <a:schemeClr val="bg1"/>
                </a:solidFill>
                <a:latin typeface="Cambria"/>
                <a:cs typeface="Cambria"/>
              </a:rPr>
              <a:t>particuliers</a:t>
            </a:r>
            <a:r>
              <a:rPr sz="1800" spc="11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chemeClr val="bg1"/>
                </a:solidFill>
                <a:latin typeface="Cambria"/>
                <a:cs typeface="Cambria"/>
              </a:rPr>
              <a:t>B</a:t>
            </a:r>
            <a:r>
              <a:rPr lang="fr-FR" sz="1800" dirty="0">
                <a:solidFill>
                  <a:schemeClr val="bg1"/>
                </a:solidFill>
                <a:latin typeface="Cambria"/>
                <a:cs typeface="Cambria"/>
              </a:rPr>
              <a:t>to</a:t>
            </a:r>
            <a:r>
              <a:rPr sz="1800" dirty="0">
                <a:solidFill>
                  <a:schemeClr val="bg1"/>
                </a:solidFill>
                <a:latin typeface="Cambria"/>
                <a:cs typeface="Cambria"/>
              </a:rPr>
              <a:t>B</a:t>
            </a:r>
            <a:r>
              <a:rPr sz="1800" spc="21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=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Business</a:t>
            </a:r>
            <a:r>
              <a:rPr sz="1800" spc="229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to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Business,</a:t>
            </a:r>
            <a:r>
              <a:rPr sz="1800" spc="23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professionnels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16209" y="3954545"/>
            <a:ext cx="656591" cy="72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solidFill>
                  <a:schemeClr val="tx1"/>
                </a:solidFill>
                <a:latin typeface="Cambria"/>
                <a:cs typeface="Cambria"/>
              </a:rPr>
              <a:t>B</a:t>
            </a:r>
            <a:r>
              <a:rPr lang="fr-FR" sz="1800" spc="125" dirty="0">
                <a:solidFill>
                  <a:schemeClr val="tx1"/>
                </a:solidFill>
                <a:latin typeface="Cambria"/>
                <a:cs typeface="Cambria"/>
              </a:rPr>
              <a:t>to</a:t>
            </a:r>
            <a:r>
              <a:rPr sz="1800" spc="125" dirty="0">
                <a:solidFill>
                  <a:schemeClr val="tx1"/>
                </a:solidFill>
                <a:latin typeface="Cambria"/>
                <a:cs typeface="Cambria"/>
              </a:rPr>
              <a:t>C</a:t>
            </a:r>
            <a:endParaRPr sz="1800" dirty="0">
              <a:solidFill>
                <a:schemeClr val="tx1"/>
              </a:solidFill>
              <a:latin typeface="Cambria"/>
              <a:cs typeface="Cambria"/>
            </a:endParaRPr>
          </a:p>
          <a:p>
            <a:pPr marL="609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8</a:t>
            </a:r>
            <a:r>
              <a:rPr sz="1400" spc="60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-25" dirty="0">
                <a:solidFill>
                  <a:schemeClr val="tx1"/>
                </a:solidFill>
                <a:latin typeface="Cambria"/>
                <a:cs typeface="Cambria"/>
              </a:rPr>
              <a:t>594</a:t>
            </a:r>
            <a:endParaRPr sz="1400" dirty="0">
              <a:solidFill>
                <a:schemeClr val="tx1"/>
              </a:solidFill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400" spc="35" dirty="0">
                <a:solidFill>
                  <a:schemeClr val="tx1"/>
                </a:solidFill>
                <a:latin typeface="Cambria"/>
                <a:cs typeface="Cambria"/>
              </a:rPr>
              <a:t>clients</a:t>
            </a:r>
            <a:endParaRPr sz="14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FEDD38-D3DE-1CE9-01B3-876CE8365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88" y="2089775"/>
            <a:ext cx="2133600" cy="13392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24313" y="2759387"/>
            <a:ext cx="7156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solidFill>
                  <a:schemeClr val="tx1"/>
                </a:solidFill>
                <a:latin typeface="Cambria"/>
                <a:cs typeface="Cambria"/>
              </a:rPr>
              <a:t>B</a:t>
            </a:r>
            <a:r>
              <a:rPr lang="fr-FR" sz="1800" spc="95" dirty="0">
                <a:solidFill>
                  <a:schemeClr val="tx1"/>
                </a:solidFill>
                <a:latin typeface="Cambria"/>
                <a:cs typeface="Cambria"/>
              </a:rPr>
              <a:t>to</a:t>
            </a:r>
            <a:r>
              <a:rPr sz="1800" spc="95" dirty="0">
                <a:solidFill>
                  <a:schemeClr val="tx1"/>
                </a:solidFill>
                <a:latin typeface="Cambria"/>
                <a:cs typeface="Cambria"/>
              </a:rPr>
              <a:t>B</a:t>
            </a:r>
            <a:endParaRPr sz="1800" dirty="0">
              <a:solidFill>
                <a:schemeClr val="tx1"/>
              </a:solidFill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r>
              <a:rPr sz="1400" spc="60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chemeClr val="tx1"/>
                </a:solidFill>
                <a:latin typeface="Cambria"/>
                <a:cs typeface="Cambria"/>
              </a:rPr>
              <a:t>clients</a:t>
            </a:r>
            <a:endParaRPr sz="14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EA21B7-08D3-0EA8-2406-40F8C87BD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24" y="3810000"/>
            <a:ext cx="5112104" cy="2454664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84B944F-E9ED-71D1-523E-31E8BF4B1B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6182238F-4A0A-D929-F0DA-9CA87FD2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1" y="2649220"/>
            <a:ext cx="4716149" cy="363204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324738"/>
            <a:ext cx="10133330" cy="1183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95"/>
              </a:spcBef>
            </a:pPr>
            <a:r>
              <a:rPr lang="fr-FR">
                <a:solidFill>
                  <a:schemeClr val="bg1"/>
                </a:solidFill>
              </a:rPr>
              <a:t>50%</a:t>
            </a:r>
            <a:r>
              <a:rPr lang="fr-FR" spc="240">
                <a:solidFill>
                  <a:schemeClr val="bg1"/>
                </a:solidFill>
              </a:rPr>
              <a:t> </a:t>
            </a:r>
            <a:r>
              <a:rPr lang="fr-FR" spc="385">
                <a:solidFill>
                  <a:schemeClr val="bg1"/>
                </a:solidFill>
              </a:rPr>
              <a:t>du</a:t>
            </a:r>
            <a:r>
              <a:rPr lang="fr-FR" spc="240">
                <a:solidFill>
                  <a:schemeClr val="bg1"/>
                </a:solidFill>
              </a:rPr>
              <a:t> </a:t>
            </a:r>
            <a:r>
              <a:rPr lang="fr-FR" spc="295">
                <a:solidFill>
                  <a:schemeClr val="bg1"/>
                </a:solidFill>
              </a:rPr>
              <a:t>chiffre</a:t>
            </a:r>
            <a:r>
              <a:rPr lang="fr-FR" spc="265">
                <a:solidFill>
                  <a:schemeClr val="bg1"/>
                </a:solidFill>
              </a:rPr>
              <a:t> </a:t>
            </a:r>
            <a:r>
              <a:rPr lang="fr-FR" spc="285">
                <a:solidFill>
                  <a:schemeClr val="bg1"/>
                </a:solidFill>
              </a:rPr>
              <a:t>d’affaires </a:t>
            </a:r>
            <a:r>
              <a:rPr lang="fr-FR" spc="220">
                <a:solidFill>
                  <a:schemeClr val="bg1"/>
                </a:solidFill>
              </a:rPr>
              <a:t>réalisé</a:t>
            </a:r>
            <a:r>
              <a:rPr lang="fr-FR" spc="265">
                <a:solidFill>
                  <a:schemeClr val="bg1"/>
                </a:solidFill>
              </a:rPr>
              <a:t> </a:t>
            </a:r>
            <a:r>
              <a:rPr lang="fr-FR" spc="250">
                <a:solidFill>
                  <a:schemeClr val="bg1"/>
                </a:solidFill>
              </a:rPr>
              <a:t>par </a:t>
            </a:r>
            <a:r>
              <a:rPr lang="fr-FR" spc="-25">
                <a:solidFill>
                  <a:schemeClr val="bg1"/>
                </a:solidFill>
              </a:rPr>
              <a:t>20%</a:t>
            </a:r>
          </a:p>
          <a:p>
            <a:pPr marL="12700">
              <a:lnSpc>
                <a:spcPts val="4560"/>
              </a:lnSpc>
            </a:pPr>
            <a:r>
              <a:rPr lang="fr-FR" spc="325">
                <a:solidFill>
                  <a:schemeClr val="bg1"/>
                </a:solidFill>
              </a:rPr>
              <a:t>des</a:t>
            </a:r>
            <a:r>
              <a:rPr lang="fr-FR" spc="285">
                <a:solidFill>
                  <a:schemeClr val="bg1"/>
                </a:solidFill>
              </a:rPr>
              <a:t> </a:t>
            </a:r>
            <a:r>
              <a:rPr lang="fr-FR" spc="254">
                <a:solidFill>
                  <a:schemeClr val="bg1"/>
                </a:solidFill>
              </a:rPr>
              <a:t>clients</a:t>
            </a:r>
            <a:endParaRPr lang="fr-FR" spc="254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0" y="4293589"/>
            <a:ext cx="803275" cy="399415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191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330"/>
              </a:spcBef>
            </a:pPr>
            <a:r>
              <a:rPr sz="2000" spc="-25" dirty="0">
                <a:solidFill>
                  <a:srgbClr val="585858"/>
                </a:solidFill>
                <a:latin typeface="Cambria"/>
                <a:cs typeface="Cambria"/>
              </a:rPr>
              <a:t>50%</a:t>
            </a:r>
            <a:endParaRPr sz="2000" dirty="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3021817"/>
            <a:ext cx="3810000" cy="220931"/>
            <a:chOff x="2940557" y="2078989"/>
            <a:chExt cx="5412105" cy="370840"/>
          </a:xfrm>
        </p:grpSpPr>
        <p:sp>
          <p:nvSpPr>
            <p:cNvPr id="8" name="object 8"/>
            <p:cNvSpPr/>
            <p:nvPr/>
          </p:nvSpPr>
          <p:spPr>
            <a:xfrm>
              <a:off x="7966582" y="2078989"/>
              <a:ext cx="386080" cy="370840"/>
            </a:xfrm>
            <a:custGeom>
              <a:avLst/>
              <a:gdLst/>
              <a:ahLst/>
              <a:cxnLst/>
              <a:rect l="l" t="t" r="r" b="b"/>
              <a:pathLst>
                <a:path w="386079" h="370839">
                  <a:moveTo>
                    <a:pt x="192786" y="0"/>
                  </a:moveTo>
                  <a:lnTo>
                    <a:pt x="141552" y="6616"/>
                  </a:lnTo>
                  <a:lnTo>
                    <a:pt x="95504" y="25287"/>
                  </a:lnTo>
                  <a:lnTo>
                    <a:pt x="56483" y="54244"/>
                  </a:lnTo>
                  <a:lnTo>
                    <a:pt x="26331" y="91722"/>
                  </a:lnTo>
                  <a:lnTo>
                    <a:pt x="6889" y="135951"/>
                  </a:lnTo>
                  <a:lnTo>
                    <a:pt x="0" y="185165"/>
                  </a:lnTo>
                  <a:lnTo>
                    <a:pt x="6889" y="234380"/>
                  </a:lnTo>
                  <a:lnTo>
                    <a:pt x="26331" y="278609"/>
                  </a:lnTo>
                  <a:lnTo>
                    <a:pt x="56483" y="316087"/>
                  </a:lnTo>
                  <a:lnTo>
                    <a:pt x="95503" y="345044"/>
                  </a:lnTo>
                  <a:lnTo>
                    <a:pt x="141552" y="363715"/>
                  </a:lnTo>
                  <a:lnTo>
                    <a:pt x="192786" y="370331"/>
                  </a:lnTo>
                  <a:lnTo>
                    <a:pt x="244019" y="363715"/>
                  </a:lnTo>
                  <a:lnTo>
                    <a:pt x="290068" y="345044"/>
                  </a:lnTo>
                  <a:lnTo>
                    <a:pt x="329088" y="316087"/>
                  </a:lnTo>
                  <a:lnTo>
                    <a:pt x="359240" y="278609"/>
                  </a:lnTo>
                  <a:lnTo>
                    <a:pt x="378682" y="234380"/>
                  </a:lnTo>
                  <a:lnTo>
                    <a:pt x="385572" y="185165"/>
                  </a:lnTo>
                  <a:lnTo>
                    <a:pt x="378682" y="135951"/>
                  </a:lnTo>
                  <a:lnTo>
                    <a:pt x="359240" y="91722"/>
                  </a:lnTo>
                  <a:lnTo>
                    <a:pt x="329088" y="54244"/>
                  </a:lnTo>
                  <a:lnTo>
                    <a:pt x="290068" y="25287"/>
                  </a:lnTo>
                  <a:lnTo>
                    <a:pt x="244019" y="6616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7E7E7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40557" y="2449829"/>
              <a:ext cx="5219065" cy="0"/>
            </a:xfrm>
            <a:custGeom>
              <a:avLst/>
              <a:gdLst/>
              <a:ahLst/>
              <a:cxnLst/>
              <a:rect l="l" t="t" r="r" b="b"/>
              <a:pathLst>
                <a:path w="5219065">
                  <a:moveTo>
                    <a:pt x="0" y="0"/>
                  </a:moveTo>
                  <a:lnTo>
                    <a:pt x="5218938" y="0"/>
                  </a:lnTo>
                </a:path>
              </a:pathLst>
            </a:custGeom>
            <a:ln w="38100">
              <a:solidFill>
                <a:srgbClr val="6E6E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40799" y="1749831"/>
            <a:ext cx="2668905" cy="658513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25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2000" spc="170" dirty="0">
                <a:solidFill>
                  <a:schemeClr val="bg1"/>
                </a:solidFill>
                <a:latin typeface="Cambria"/>
                <a:cs typeface="Cambria"/>
              </a:rPr>
              <a:t>Clients</a:t>
            </a:r>
            <a:r>
              <a:rPr sz="20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chemeClr val="bg1"/>
                </a:solidFill>
                <a:latin typeface="Cambria"/>
                <a:cs typeface="Cambria"/>
              </a:rPr>
              <a:t>B</a:t>
            </a:r>
            <a:r>
              <a:rPr lang="fr-FR" sz="2000" spc="55" dirty="0">
                <a:solidFill>
                  <a:schemeClr val="bg1"/>
                </a:solidFill>
                <a:latin typeface="Cambria"/>
                <a:cs typeface="Cambria"/>
              </a:rPr>
              <a:t>to</a:t>
            </a:r>
            <a:r>
              <a:rPr sz="2000" spc="55" dirty="0">
                <a:solidFill>
                  <a:schemeClr val="bg1"/>
                </a:solidFill>
                <a:latin typeface="Cambria"/>
                <a:cs typeface="Cambria"/>
              </a:rPr>
              <a:t>B</a:t>
            </a:r>
            <a:r>
              <a:rPr sz="20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000" spc="140" dirty="0">
                <a:solidFill>
                  <a:schemeClr val="bg1"/>
                </a:solidFill>
                <a:latin typeface="Cambria"/>
                <a:cs typeface="Cambria"/>
              </a:rPr>
              <a:t>4 </a:t>
            </a:r>
            <a:r>
              <a:rPr sz="2000" spc="165" dirty="0">
                <a:solidFill>
                  <a:schemeClr val="bg1"/>
                </a:solidFill>
                <a:latin typeface="Cambria"/>
                <a:cs typeface="Cambria"/>
              </a:rPr>
              <a:t>clients,</a:t>
            </a:r>
            <a:r>
              <a:rPr sz="2000" spc="14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mbria"/>
                <a:cs typeface="Cambria"/>
              </a:rPr>
              <a:t>7%</a:t>
            </a:r>
            <a:r>
              <a:rPr sz="2000" spc="14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204" dirty="0">
                <a:solidFill>
                  <a:schemeClr val="bg1"/>
                </a:solidFill>
                <a:latin typeface="Cambria"/>
                <a:cs typeface="Cambria"/>
              </a:rPr>
              <a:t>du</a:t>
            </a:r>
            <a:r>
              <a:rPr sz="2000" spc="14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95" dirty="0">
                <a:solidFill>
                  <a:schemeClr val="bg1"/>
                </a:solidFill>
                <a:latin typeface="Cambria"/>
                <a:cs typeface="Cambria"/>
              </a:rPr>
              <a:t>CA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" y="3263020"/>
            <a:ext cx="802005" cy="401320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2545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335"/>
              </a:spcBef>
            </a:pPr>
            <a:r>
              <a:rPr sz="2000" spc="-25" dirty="0">
                <a:solidFill>
                  <a:srgbClr val="585858"/>
                </a:solidFill>
                <a:latin typeface="Cambria"/>
                <a:cs typeface="Cambria"/>
              </a:rPr>
              <a:t>93%</a:t>
            </a:r>
            <a:endParaRPr sz="2000" dirty="0">
              <a:latin typeface="Cambria"/>
              <a:cs typeface="Cambria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96DF078-E9BB-D794-BF02-67B3DE66B1DD}"/>
              </a:ext>
            </a:extLst>
          </p:cNvPr>
          <p:cNvCxnSpPr/>
          <p:nvPr/>
        </p:nvCxnSpPr>
        <p:spPr>
          <a:xfrm>
            <a:off x="4009704" y="2402704"/>
            <a:ext cx="473704" cy="64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C73E0A78-EE4F-DC47-35AE-AAF7ECC7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93" y="2649220"/>
            <a:ext cx="4716149" cy="363204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2647E92-A044-360C-0E1E-7AFDF5FA7B2D}"/>
              </a:ext>
            </a:extLst>
          </p:cNvPr>
          <p:cNvSpPr txBox="1"/>
          <p:nvPr/>
        </p:nvSpPr>
        <p:spPr>
          <a:xfrm>
            <a:off x="4755200" y="1254845"/>
            <a:ext cx="7055799" cy="102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La</a:t>
            </a:r>
            <a:r>
              <a:rPr lang="fr-FR" sz="18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courbe</a:t>
            </a:r>
            <a:r>
              <a:rPr lang="fr-FR" sz="18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montre</a:t>
            </a:r>
            <a:r>
              <a:rPr lang="fr-FR" sz="18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une</a:t>
            </a:r>
            <a:r>
              <a:rPr lang="fr-FR" sz="180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nette</a:t>
            </a:r>
            <a:r>
              <a:rPr lang="fr-FR" sz="18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inégalité</a:t>
            </a:r>
            <a:r>
              <a:rPr lang="fr-FR" sz="18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:</a:t>
            </a:r>
            <a:r>
              <a:rPr lang="fr-FR" sz="18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spc="-25" dirty="0">
                <a:solidFill>
                  <a:schemeClr val="bg1"/>
                </a:solidFill>
                <a:latin typeface="Calibri"/>
                <a:cs typeface="Calibri"/>
              </a:rPr>
              <a:t>une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grande</a:t>
            </a:r>
            <a:r>
              <a:rPr lang="fr-FR" sz="1800" spc="-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partie</a:t>
            </a:r>
            <a:r>
              <a:rPr lang="fr-FR" sz="18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du</a:t>
            </a:r>
            <a:r>
              <a:rPr lang="fr-FR" sz="1800" spc="-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chiffre</a:t>
            </a:r>
            <a:r>
              <a:rPr lang="fr-FR" sz="18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chemeClr val="bg1"/>
                </a:solidFill>
                <a:latin typeface="Calibri"/>
                <a:cs typeface="Calibri"/>
              </a:rPr>
              <a:t>d'affaires</a:t>
            </a:r>
            <a:r>
              <a:rPr lang="fr-FR" sz="18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est</a:t>
            </a:r>
            <a:r>
              <a:rPr lang="fr-FR" sz="18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chemeClr val="bg1"/>
                </a:solidFill>
                <a:latin typeface="Calibri"/>
                <a:cs typeface="Calibri"/>
              </a:rPr>
              <a:t>générée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par</a:t>
            </a:r>
            <a:r>
              <a:rPr lang="fr-FR" sz="18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un</a:t>
            </a:r>
            <a:r>
              <a:rPr lang="fr-FR" sz="18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petit</a:t>
            </a:r>
            <a:r>
              <a:rPr lang="fr-FR" sz="1800" spc="-10" dirty="0">
                <a:solidFill>
                  <a:schemeClr val="bg1"/>
                </a:solidFill>
                <a:latin typeface="Calibri"/>
                <a:cs typeface="Calibri"/>
              </a:rPr>
              <a:t> pourcentage</a:t>
            </a:r>
            <a:r>
              <a:rPr lang="fr-FR" sz="18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de</a:t>
            </a:r>
            <a:r>
              <a:rPr lang="fr-FR" sz="18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chemeClr val="bg1"/>
                </a:solidFill>
                <a:latin typeface="Calibri"/>
                <a:cs typeface="Calibri"/>
              </a:rPr>
              <a:t>clients.</a:t>
            </a:r>
            <a:endParaRPr lang="fr-FR"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Indice</a:t>
            </a:r>
            <a:r>
              <a:rPr lang="fr-FR" sz="18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de</a:t>
            </a:r>
            <a:r>
              <a:rPr lang="fr-FR" sz="18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Gini</a:t>
            </a:r>
            <a:r>
              <a:rPr lang="fr-FR" sz="18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/>
                <a:cs typeface="Calibri"/>
              </a:rPr>
              <a:t>=</a:t>
            </a:r>
            <a:r>
              <a:rPr lang="fr-FR" sz="1800" spc="-20" dirty="0">
                <a:solidFill>
                  <a:schemeClr val="bg1"/>
                </a:solidFill>
                <a:latin typeface="Calibri"/>
                <a:cs typeface="Calibri"/>
              </a:rPr>
              <a:t> 0.45</a:t>
            </a:r>
            <a:endParaRPr lang="fr-FR"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479FAB3F-AB2A-9C5C-5F62-2011D20548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3">
            <a:extLst>
              <a:ext uri="{FF2B5EF4-FFF2-40B4-BE49-F238E27FC236}">
                <a16:creationId xmlns:a16="http://schemas.microsoft.com/office/drawing/2014/main" id="{4EC5B1F2-947F-E828-EA4F-B5DADE577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53965" y="1256741"/>
            <a:ext cx="24657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chemeClr val="bg1"/>
                </a:solidFill>
              </a:rPr>
              <a:t>Sommaire</a:t>
            </a:r>
          </a:p>
        </p:txBody>
      </p:sp>
      <p:pic>
        <p:nvPicPr>
          <p:cNvPr id="68" name="object 4">
            <a:extLst>
              <a:ext uri="{FF2B5EF4-FFF2-40B4-BE49-F238E27FC236}">
                <a16:creationId xmlns:a16="http://schemas.microsoft.com/office/drawing/2014/main" id="{185917A5-3047-8763-FA60-EBACEC9821C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96" y="640118"/>
            <a:ext cx="4001262" cy="5314315"/>
          </a:xfrm>
          <a:prstGeom prst="rect">
            <a:avLst/>
          </a:prstGeom>
        </p:spPr>
      </p:pic>
      <p:sp>
        <p:nvSpPr>
          <p:cNvPr id="69" name="object 5">
            <a:extLst>
              <a:ext uri="{FF2B5EF4-FFF2-40B4-BE49-F238E27FC236}">
                <a16:creationId xmlns:a16="http://schemas.microsoft.com/office/drawing/2014/main" id="{386B4FB3-73BC-0B4F-A3C5-65F0141EEE88}"/>
              </a:ext>
            </a:extLst>
          </p:cNvPr>
          <p:cNvSpPr/>
          <p:nvPr/>
        </p:nvSpPr>
        <p:spPr>
          <a:xfrm>
            <a:off x="4974716" y="2086229"/>
            <a:ext cx="6090285" cy="0"/>
          </a:xfrm>
          <a:custGeom>
            <a:avLst/>
            <a:gdLst/>
            <a:ahLst/>
            <a:cxnLst/>
            <a:rect l="l" t="t" r="r" b="b"/>
            <a:pathLst>
              <a:path w="6090284">
                <a:moveTo>
                  <a:pt x="0" y="0"/>
                </a:moveTo>
                <a:lnTo>
                  <a:pt x="6089777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">
            <a:extLst>
              <a:ext uri="{FF2B5EF4-FFF2-40B4-BE49-F238E27FC236}">
                <a16:creationId xmlns:a16="http://schemas.microsoft.com/office/drawing/2014/main" id="{1184173F-AF6C-04FD-EA43-460F6DABAE39}"/>
              </a:ext>
            </a:extLst>
          </p:cNvPr>
          <p:cNvSpPr txBox="1"/>
          <p:nvPr/>
        </p:nvSpPr>
        <p:spPr>
          <a:xfrm>
            <a:off x="5410200" y="2362200"/>
            <a:ext cx="3237865" cy="2777683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469900" indent="-457200">
              <a:spcBef>
                <a:spcPts val="1160"/>
              </a:spcBef>
              <a:buClr>
                <a:schemeClr val="bg1"/>
              </a:buClr>
              <a:buFont typeface="+mj-lt"/>
              <a:buAutoNum type="arabicPeriod"/>
              <a:tabLst>
                <a:tab pos="469900" algn="l"/>
              </a:tabLst>
            </a:pPr>
            <a:r>
              <a:rPr lang="fr-FR" sz="2000" spc="-10" dirty="0">
                <a:solidFill>
                  <a:schemeClr val="bg1"/>
                </a:solidFill>
                <a:latin typeface="Calibri"/>
                <a:cs typeface="Calibri"/>
              </a:rPr>
              <a:t>Nettoyage</a:t>
            </a:r>
            <a:endParaRPr lang="fr-FR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60"/>
              </a:spcBef>
              <a:buClr>
                <a:schemeClr val="bg1"/>
              </a:buClr>
              <a:buAutoNum type="arabicPeriod"/>
              <a:tabLst>
                <a:tab pos="469900" algn="l"/>
              </a:tabLst>
            </a:pPr>
            <a:r>
              <a:rPr lang="fr-FR" sz="2000" dirty="0">
                <a:solidFill>
                  <a:schemeClr val="bg1"/>
                </a:solidFill>
                <a:latin typeface="Calibri"/>
                <a:cs typeface="Calibri"/>
              </a:rPr>
              <a:t>K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PIs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et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Indicateurs</a:t>
            </a:r>
            <a:r>
              <a:rPr sz="20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Clés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55"/>
              </a:spcBef>
              <a:buClr>
                <a:schemeClr val="bg1"/>
              </a:buClr>
              <a:buAutoNum type="arabicPeriod"/>
              <a:tabLst>
                <a:tab pos="469900" algn="l"/>
              </a:tabLst>
            </a:pPr>
            <a:r>
              <a:rPr lang="fr-FR" sz="2000" dirty="0">
                <a:solidFill>
                  <a:schemeClr val="bg1"/>
                </a:solidFill>
                <a:latin typeface="Calibri"/>
                <a:cs typeface="Calibri"/>
              </a:rPr>
              <a:t>Bilan de l’activité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65"/>
              </a:spcBef>
              <a:buClr>
                <a:schemeClr val="bg1"/>
              </a:buClr>
              <a:buAutoNum type="arabicPeriod"/>
              <a:tabLst>
                <a:tab pos="469900" algn="l"/>
              </a:tabLst>
            </a:pPr>
            <a:r>
              <a:rPr sz="2000" dirty="0" err="1">
                <a:solidFill>
                  <a:schemeClr val="bg1"/>
                </a:solidFill>
                <a:latin typeface="Calibri"/>
                <a:cs typeface="Calibri"/>
              </a:rPr>
              <a:t>Analyse</a:t>
            </a:r>
            <a:r>
              <a:rPr sz="20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des</a:t>
            </a:r>
            <a:r>
              <a:rPr sz="20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Corrélations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55"/>
              </a:spcBef>
              <a:buClr>
                <a:schemeClr val="bg1"/>
              </a:buClr>
              <a:buAutoNum type="arabicPeriod"/>
              <a:tabLst>
                <a:tab pos="469900" algn="l"/>
              </a:tabLst>
            </a:pP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Conclusion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65"/>
              </a:spcBef>
              <a:buClr>
                <a:schemeClr val="bg1"/>
              </a:buClr>
              <a:buAutoNum type="arabicPeriod"/>
              <a:tabLst>
                <a:tab pos="469900" algn="l"/>
              </a:tabLst>
            </a:pP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Recommandations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71" name="object 6">
            <a:extLst>
              <a:ext uri="{FF2B5EF4-FFF2-40B4-BE49-F238E27FC236}">
                <a16:creationId xmlns:a16="http://schemas.microsoft.com/office/drawing/2014/main" id="{64D3F958-754A-EDED-3452-7B3D0562FA5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53600" y="197562"/>
            <a:ext cx="2167128" cy="105917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sp>
        <p:nvSpPr>
          <p:cNvPr id="72" name="Espace réservé du numéro de diapositive 71">
            <a:extLst>
              <a:ext uri="{FF2B5EF4-FFF2-40B4-BE49-F238E27FC236}">
                <a16:creationId xmlns:a16="http://schemas.microsoft.com/office/drawing/2014/main" id="{38F0AFEA-7353-A63E-24E8-C6ED446E6D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7E03A-7D29-FAD2-0EF3-0DAF58CE0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717A65A-5E8B-AB58-AF79-364090EDD176}"/>
              </a:ext>
            </a:extLst>
          </p:cNvPr>
          <p:cNvSpPr/>
          <p:nvPr/>
        </p:nvSpPr>
        <p:spPr>
          <a:xfrm>
            <a:off x="6736079" y="3938015"/>
            <a:ext cx="3434079" cy="193675"/>
          </a:xfrm>
          <a:custGeom>
            <a:avLst/>
            <a:gdLst/>
            <a:ahLst/>
            <a:cxnLst/>
            <a:rect l="l" t="t" r="r" b="b"/>
            <a:pathLst>
              <a:path w="3434079" h="193675">
                <a:moveTo>
                  <a:pt x="3433572" y="0"/>
                </a:moveTo>
                <a:lnTo>
                  <a:pt x="3432302" y="37677"/>
                </a:lnTo>
                <a:lnTo>
                  <a:pt x="3428841" y="68437"/>
                </a:lnTo>
                <a:lnTo>
                  <a:pt x="3423713" y="89171"/>
                </a:lnTo>
                <a:lnTo>
                  <a:pt x="3417443" y="96773"/>
                </a:lnTo>
                <a:lnTo>
                  <a:pt x="1732915" y="96773"/>
                </a:lnTo>
                <a:lnTo>
                  <a:pt x="1726644" y="104376"/>
                </a:lnTo>
                <a:lnTo>
                  <a:pt x="1721516" y="125110"/>
                </a:lnTo>
                <a:lnTo>
                  <a:pt x="1718056" y="155870"/>
                </a:lnTo>
                <a:lnTo>
                  <a:pt x="1716786" y="193547"/>
                </a:lnTo>
                <a:lnTo>
                  <a:pt x="1715516" y="155870"/>
                </a:lnTo>
                <a:lnTo>
                  <a:pt x="1712055" y="125110"/>
                </a:lnTo>
                <a:lnTo>
                  <a:pt x="1706927" y="104376"/>
                </a:lnTo>
                <a:lnTo>
                  <a:pt x="1700656" y="96773"/>
                </a:lnTo>
                <a:lnTo>
                  <a:pt x="16128" y="96773"/>
                </a:lnTo>
                <a:lnTo>
                  <a:pt x="9858" y="89171"/>
                </a:lnTo>
                <a:lnTo>
                  <a:pt x="4730" y="68437"/>
                </a:lnTo>
                <a:lnTo>
                  <a:pt x="1270" y="37677"/>
                </a:lnTo>
                <a:lnTo>
                  <a:pt x="0" y="0"/>
                </a:lnTo>
              </a:path>
            </a:pathLst>
          </a:custGeom>
          <a:ln w="9525">
            <a:solidFill>
              <a:srgbClr val="6E6E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5353D85-79AD-43BA-5550-DF93CEC1B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853439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95"/>
              </a:spcBef>
            </a:pPr>
            <a:r>
              <a:rPr lang="fr-FR" spc="320" dirty="0">
                <a:solidFill>
                  <a:schemeClr val="bg1"/>
                </a:solidFill>
              </a:rPr>
              <a:t>Profil clients</a:t>
            </a:r>
            <a:endParaRPr spc="240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9FC738-00A5-AC59-47F5-C243F272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14064"/>
            <a:ext cx="3156133" cy="25415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39CC9E5-5EDD-B7FF-B819-93DDCE18D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914065"/>
            <a:ext cx="3854269" cy="25415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ADD49F7-FEF3-23BF-2EF0-38F37A22D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3914064"/>
            <a:ext cx="2612150" cy="25415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5532B92-E4F8-2BA0-FA83-14FFEA0B5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999517"/>
            <a:ext cx="5029200" cy="276407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6B0580F-BF1C-2DF4-1276-D2DA98862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99517"/>
            <a:ext cx="5202949" cy="2764079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04130AEF-97D5-9E28-30F4-C24BB8F08BD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144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5118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200" y="0"/>
              <a:ext cx="11734800" cy="6858000"/>
            </a:xfrm>
            <a:custGeom>
              <a:avLst/>
              <a:gdLst/>
              <a:ahLst/>
              <a:cxnLst/>
              <a:rect l="l" t="t" r="r" b="b"/>
              <a:pathLst>
                <a:path w="11734800" h="6858000">
                  <a:moveTo>
                    <a:pt x="0" y="6858000"/>
                  </a:moveTo>
                  <a:lnTo>
                    <a:pt x="11734800" y="6858000"/>
                  </a:lnTo>
                  <a:lnTo>
                    <a:pt x="117348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57200" cy="6858000"/>
            </a:xfrm>
            <a:custGeom>
              <a:avLst/>
              <a:gdLst/>
              <a:ahLst/>
              <a:cxnLst/>
              <a:rect l="l" t="t" r="r" b="b"/>
              <a:pathLst>
                <a:path w="457200" h="6858000">
                  <a:moveTo>
                    <a:pt x="4572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200" y="6858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 descr="Homme et enfant avec un livr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91684" y="2094917"/>
              <a:ext cx="6699504" cy="433694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19685" y="152400"/>
            <a:ext cx="1192611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00"/>
              </a:spcBef>
            </a:pPr>
            <a:r>
              <a:rPr lang="fr-FR" sz="7200" spc="615" dirty="0">
                <a:solidFill>
                  <a:srgbClr val="FFFFFF"/>
                </a:solidFill>
              </a:rPr>
              <a:t>Analyse des corrélations</a:t>
            </a:r>
            <a:endParaRPr sz="7200" dirty="0"/>
          </a:p>
        </p:txBody>
      </p:sp>
      <p:sp>
        <p:nvSpPr>
          <p:cNvPr id="7" name="object 7"/>
          <p:cNvSpPr txBox="1"/>
          <p:nvPr/>
        </p:nvSpPr>
        <p:spPr>
          <a:xfrm>
            <a:off x="891641" y="2065985"/>
            <a:ext cx="4008754" cy="3665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60" dirty="0">
                <a:solidFill>
                  <a:schemeClr val="bg1"/>
                </a:solidFill>
                <a:latin typeface="Cambria"/>
                <a:cs typeface="Cambria"/>
              </a:rPr>
              <a:t>Recherche</a:t>
            </a:r>
            <a:r>
              <a:rPr sz="2000" spc="185" dirty="0">
                <a:solidFill>
                  <a:schemeClr val="bg1"/>
                </a:solidFill>
                <a:latin typeface="Cambria"/>
                <a:cs typeface="Cambria"/>
              </a:rPr>
              <a:t> des</a:t>
            </a:r>
            <a:r>
              <a:rPr sz="20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60" dirty="0">
                <a:solidFill>
                  <a:schemeClr val="bg1"/>
                </a:solidFill>
                <a:latin typeface="Cambria"/>
                <a:cs typeface="Cambria"/>
              </a:rPr>
              <a:t>liens</a:t>
            </a:r>
            <a:r>
              <a:rPr sz="2000" spc="21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chemeClr val="bg1"/>
                </a:solidFill>
                <a:latin typeface="Cambria"/>
                <a:cs typeface="Cambria"/>
              </a:rPr>
              <a:t>entre</a:t>
            </a:r>
            <a:r>
              <a:rPr sz="2000" spc="22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149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tabLst>
                <a:tab pos="354965" algn="l"/>
              </a:tabLst>
            </a:pPr>
            <a:r>
              <a:rPr sz="2000" spc="170" dirty="0">
                <a:solidFill>
                  <a:schemeClr val="bg1"/>
                </a:solidFill>
                <a:latin typeface="Cambria"/>
                <a:cs typeface="Cambria"/>
              </a:rPr>
              <a:t>Genre</a:t>
            </a:r>
            <a:r>
              <a:rPr sz="20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2000" spc="229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55" dirty="0">
                <a:solidFill>
                  <a:schemeClr val="bg1"/>
                </a:solidFill>
                <a:latin typeface="Cambria"/>
                <a:cs typeface="Cambria"/>
              </a:rPr>
              <a:t>catégorie</a:t>
            </a:r>
            <a:r>
              <a:rPr sz="20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80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20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chemeClr val="bg1"/>
                </a:solidFill>
                <a:latin typeface="Cambria"/>
                <a:cs typeface="Cambria"/>
              </a:rPr>
              <a:t>livres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55600" indent="-342900">
              <a:lnSpc>
                <a:spcPts val="2340"/>
              </a:lnSpc>
              <a:spcBef>
                <a:spcPts val="1475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tabLst>
                <a:tab pos="354965" algn="l"/>
              </a:tabLst>
            </a:pPr>
            <a:r>
              <a:rPr sz="2000" spc="180" dirty="0">
                <a:solidFill>
                  <a:schemeClr val="bg1"/>
                </a:solidFill>
                <a:latin typeface="Cambria"/>
                <a:cs typeface="Cambria"/>
              </a:rPr>
              <a:t>Age</a:t>
            </a:r>
            <a:r>
              <a:rPr sz="20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2000" spc="2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90" dirty="0">
                <a:solidFill>
                  <a:schemeClr val="bg1"/>
                </a:solidFill>
                <a:latin typeface="Cambria"/>
                <a:cs typeface="Cambria"/>
              </a:rPr>
              <a:t>montant</a:t>
            </a:r>
            <a:r>
              <a:rPr sz="20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50" dirty="0">
                <a:solidFill>
                  <a:schemeClr val="bg1"/>
                </a:solidFill>
                <a:latin typeface="Cambria"/>
                <a:cs typeface="Cambria"/>
              </a:rPr>
              <a:t>total</a:t>
            </a:r>
            <a:r>
              <a:rPr sz="2000" spc="2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60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55600">
              <a:lnSpc>
                <a:spcPts val="2340"/>
              </a:lnSpc>
            </a:pPr>
            <a:r>
              <a:rPr sz="2000" spc="165" dirty="0">
                <a:solidFill>
                  <a:schemeClr val="bg1"/>
                </a:solidFill>
                <a:latin typeface="Cambria"/>
                <a:cs typeface="Cambria"/>
              </a:rPr>
              <a:t>achats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148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tabLst>
                <a:tab pos="354965" algn="l"/>
              </a:tabLst>
            </a:pPr>
            <a:r>
              <a:rPr sz="2000" spc="180" dirty="0">
                <a:solidFill>
                  <a:schemeClr val="bg1"/>
                </a:solidFill>
                <a:latin typeface="Cambria"/>
                <a:cs typeface="Cambria"/>
              </a:rPr>
              <a:t>Age</a:t>
            </a:r>
            <a:r>
              <a:rPr sz="20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2000" spc="22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80" dirty="0">
                <a:solidFill>
                  <a:schemeClr val="bg1"/>
                </a:solidFill>
                <a:latin typeface="Cambria"/>
                <a:cs typeface="Cambria"/>
              </a:rPr>
              <a:t>fréquence </a:t>
            </a:r>
            <a:r>
              <a:rPr sz="2000" spc="185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20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chemeClr val="bg1"/>
                </a:solidFill>
                <a:latin typeface="Cambria"/>
                <a:cs typeface="Cambria"/>
              </a:rPr>
              <a:t>achats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55600" indent="-342900">
              <a:lnSpc>
                <a:spcPts val="2340"/>
              </a:lnSpc>
              <a:spcBef>
                <a:spcPts val="149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tabLst>
                <a:tab pos="354965" algn="l"/>
              </a:tabLst>
            </a:pPr>
            <a:r>
              <a:rPr sz="2000" spc="180" dirty="0">
                <a:solidFill>
                  <a:schemeClr val="bg1"/>
                </a:solidFill>
                <a:latin typeface="Cambria"/>
                <a:cs typeface="Cambria"/>
              </a:rPr>
              <a:t>Age</a:t>
            </a:r>
            <a:r>
              <a:rPr sz="20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2000" spc="22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chemeClr val="bg1"/>
                </a:solidFill>
                <a:latin typeface="Cambria"/>
                <a:cs typeface="Cambria"/>
              </a:rPr>
              <a:t>taille</a:t>
            </a:r>
            <a:r>
              <a:rPr sz="2000" spc="22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215" dirty="0">
                <a:solidFill>
                  <a:schemeClr val="bg1"/>
                </a:solidFill>
                <a:latin typeface="Cambria"/>
                <a:cs typeface="Cambria"/>
              </a:rPr>
              <a:t>du</a:t>
            </a:r>
            <a:r>
              <a:rPr sz="20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chemeClr val="bg1"/>
                </a:solidFill>
                <a:latin typeface="Cambria"/>
                <a:cs typeface="Cambria"/>
              </a:rPr>
              <a:t>panier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55600">
              <a:lnSpc>
                <a:spcPts val="2340"/>
              </a:lnSpc>
            </a:pPr>
            <a:r>
              <a:rPr sz="2000" spc="200" dirty="0">
                <a:solidFill>
                  <a:schemeClr val="bg1"/>
                </a:solidFill>
                <a:latin typeface="Cambria"/>
                <a:cs typeface="Cambria"/>
              </a:rPr>
              <a:t>moyen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55600" marR="354965" indent="-342900">
              <a:lnSpc>
                <a:spcPts val="2280"/>
              </a:lnSpc>
              <a:spcBef>
                <a:spcPts val="1655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tabLst>
                <a:tab pos="355600" algn="l"/>
              </a:tabLst>
            </a:pPr>
            <a:r>
              <a:rPr sz="2000" spc="180" dirty="0">
                <a:solidFill>
                  <a:schemeClr val="bg1"/>
                </a:solidFill>
                <a:latin typeface="Cambria"/>
                <a:cs typeface="Cambria"/>
              </a:rPr>
              <a:t>Age</a:t>
            </a:r>
            <a:r>
              <a:rPr sz="2000" spc="21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2000" spc="229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55" dirty="0">
                <a:solidFill>
                  <a:schemeClr val="bg1"/>
                </a:solidFill>
                <a:latin typeface="Cambria"/>
                <a:cs typeface="Cambria"/>
              </a:rPr>
              <a:t>catégorie</a:t>
            </a:r>
            <a:r>
              <a:rPr sz="20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80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20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chemeClr val="bg1"/>
                </a:solidFill>
                <a:latin typeface="Cambria"/>
                <a:cs typeface="Cambria"/>
              </a:rPr>
              <a:t>livres </a:t>
            </a:r>
            <a:r>
              <a:rPr sz="2000" spc="165" dirty="0">
                <a:solidFill>
                  <a:schemeClr val="bg1"/>
                </a:solidFill>
                <a:latin typeface="Cambria"/>
                <a:cs typeface="Cambria"/>
              </a:rPr>
              <a:t>achetés</a:t>
            </a:r>
            <a:endParaRPr sz="20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4DDE037-F7AA-C3A9-8209-E5F697BA52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889730"/>
          </a:xfrm>
          <a:prstGeom prst="rect">
            <a:avLst/>
          </a:prstGeom>
        </p:spPr>
        <p:txBody>
          <a:bodyPr vert="horz" wrap="square" lIns="0" tIns="271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95"/>
              </a:spcBef>
            </a:pPr>
            <a:r>
              <a:rPr spc="310" dirty="0">
                <a:solidFill>
                  <a:schemeClr val="bg1"/>
                </a:solidFill>
              </a:rPr>
              <a:t>Hypothèses</a:t>
            </a:r>
            <a:r>
              <a:rPr spc="270" dirty="0">
                <a:solidFill>
                  <a:schemeClr val="bg1"/>
                </a:solidFill>
              </a:rPr>
              <a:t> </a:t>
            </a:r>
            <a:r>
              <a:rPr spc="335" dirty="0">
                <a:solidFill>
                  <a:schemeClr val="bg1"/>
                </a:solidFill>
              </a:rPr>
              <a:t>de</a:t>
            </a:r>
            <a:r>
              <a:rPr spc="275" dirty="0">
                <a:solidFill>
                  <a:schemeClr val="bg1"/>
                </a:solidFill>
              </a:rPr>
              <a:t> </a:t>
            </a:r>
            <a:r>
              <a:rPr spc="250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8004" y="1954264"/>
            <a:ext cx="6443980" cy="766235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2101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655"/>
              </a:spcBef>
            </a:pP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Clients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retenus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pour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l’analyse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statistique</a:t>
            </a:r>
            <a:r>
              <a:rPr sz="1800" spc="21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92075">
              <a:lnSpc>
                <a:spcPct val="100000"/>
              </a:lnSpc>
              <a:tabLst>
                <a:tab pos="378460" algn="l"/>
              </a:tabLst>
            </a:pPr>
            <a:r>
              <a:rPr sz="1800" spc="-50" dirty="0">
                <a:solidFill>
                  <a:schemeClr val="bg1"/>
                </a:solidFill>
                <a:latin typeface="Cambria"/>
                <a:cs typeface="Cambria"/>
              </a:rPr>
              <a:t>-</a:t>
            </a:r>
            <a:r>
              <a:rPr sz="1800" dirty="0">
                <a:solidFill>
                  <a:schemeClr val="bg1"/>
                </a:solidFill>
                <a:latin typeface="Cambria"/>
                <a:cs typeface="Cambria"/>
              </a:rPr>
              <a:t>	</a:t>
            </a:r>
            <a:r>
              <a:rPr sz="1800" spc="114" dirty="0" err="1">
                <a:solidFill>
                  <a:schemeClr val="bg1"/>
                </a:solidFill>
                <a:latin typeface="Cambria"/>
                <a:cs typeface="Cambria"/>
              </a:rPr>
              <a:t>Particuliers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8748" y="2068459"/>
            <a:ext cx="799465" cy="461645"/>
            <a:chOff x="1178748" y="2068459"/>
            <a:chExt cx="799465" cy="461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3108" y="2068459"/>
              <a:ext cx="112948" cy="1129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6" name="object 6"/>
            <p:cNvSpPr/>
            <p:nvPr/>
          </p:nvSpPr>
          <p:spPr>
            <a:xfrm>
              <a:off x="1178748" y="2200236"/>
              <a:ext cx="799465" cy="329565"/>
            </a:xfrm>
            <a:custGeom>
              <a:avLst/>
              <a:gdLst/>
              <a:ahLst/>
              <a:cxnLst/>
              <a:rect l="l" t="t" r="r" b="b"/>
              <a:pathLst>
                <a:path w="799464" h="329564">
                  <a:moveTo>
                    <a:pt x="787308" y="120482"/>
                  </a:moveTo>
                  <a:lnTo>
                    <a:pt x="249747" y="120482"/>
                  </a:lnTo>
                  <a:lnTo>
                    <a:pt x="249747" y="329443"/>
                  </a:lnTo>
                  <a:lnTo>
                    <a:pt x="296809" y="329443"/>
                  </a:lnTo>
                  <a:lnTo>
                    <a:pt x="296809" y="188253"/>
                  </a:lnTo>
                  <a:lnTo>
                    <a:pt x="362696" y="188253"/>
                  </a:lnTo>
                  <a:lnTo>
                    <a:pt x="362696" y="121423"/>
                  </a:lnTo>
                  <a:lnTo>
                    <a:pt x="787618" y="121423"/>
                  </a:lnTo>
                  <a:lnTo>
                    <a:pt x="787308" y="120482"/>
                  </a:lnTo>
                  <a:close/>
                </a:path>
                <a:path w="799464" h="329564">
                  <a:moveTo>
                    <a:pt x="362696" y="188253"/>
                  </a:moveTo>
                  <a:lnTo>
                    <a:pt x="315634" y="188253"/>
                  </a:lnTo>
                  <a:lnTo>
                    <a:pt x="315634" y="329443"/>
                  </a:lnTo>
                  <a:lnTo>
                    <a:pt x="362696" y="329443"/>
                  </a:lnTo>
                  <a:lnTo>
                    <a:pt x="362696" y="188253"/>
                  </a:lnTo>
                  <a:close/>
                </a:path>
                <a:path w="799464" h="329564">
                  <a:moveTo>
                    <a:pt x="485057" y="244729"/>
                  </a:moveTo>
                  <a:lnTo>
                    <a:pt x="437995" y="244729"/>
                  </a:lnTo>
                  <a:lnTo>
                    <a:pt x="437995" y="329443"/>
                  </a:lnTo>
                  <a:lnTo>
                    <a:pt x="485057" y="329443"/>
                  </a:lnTo>
                  <a:lnTo>
                    <a:pt x="485057" y="244729"/>
                  </a:lnTo>
                  <a:close/>
                </a:path>
                <a:path w="799464" h="329564">
                  <a:moveTo>
                    <a:pt x="550943" y="244729"/>
                  </a:moveTo>
                  <a:lnTo>
                    <a:pt x="503881" y="244729"/>
                  </a:lnTo>
                  <a:lnTo>
                    <a:pt x="503881" y="329444"/>
                  </a:lnTo>
                  <a:lnTo>
                    <a:pt x="550943" y="329444"/>
                  </a:lnTo>
                  <a:lnTo>
                    <a:pt x="550943" y="244729"/>
                  </a:lnTo>
                  <a:close/>
                </a:path>
                <a:path w="799464" h="329564">
                  <a:moveTo>
                    <a:pt x="739191" y="122365"/>
                  </a:moveTo>
                  <a:lnTo>
                    <a:pt x="626242" y="122365"/>
                  </a:lnTo>
                  <a:lnTo>
                    <a:pt x="626242" y="329444"/>
                  </a:lnTo>
                  <a:lnTo>
                    <a:pt x="673304" y="329444"/>
                  </a:lnTo>
                  <a:lnTo>
                    <a:pt x="673304" y="188253"/>
                  </a:lnTo>
                  <a:lnTo>
                    <a:pt x="739191" y="188253"/>
                  </a:lnTo>
                  <a:lnTo>
                    <a:pt x="739191" y="122365"/>
                  </a:lnTo>
                  <a:close/>
                </a:path>
                <a:path w="799464" h="329564">
                  <a:moveTo>
                    <a:pt x="739191" y="188253"/>
                  </a:moveTo>
                  <a:lnTo>
                    <a:pt x="692129" y="188253"/>
                  </a:lnTo>
                  <a:lnTo>
                    <a:pt x="692129" y="329444"/>
                  </a:lnTo>
                  <a:lnTo>
                    <a:pt x="739191" y="329444"/>
                  </a:lnTo>
                  <a:lnTo>
                    <a:pt x="739191" y="188253"/>
                  </a:lnTo>
                  <a:close/>
                </a:path>
                <a:path w="799464" h="329564">
                  <a:moveTo>
                    <a:pt x="108561" y="243788"/>
                  </a:moveTo>
                  <a:lnTo>
                    <a:pt x="61500" y="243788"/>
                  </a:lnTo>
                  <a:lnTo>
                    <a:pt x="61500" y="328502"/>
                  </a:lnTo>
                  <a:lnTo>
                    <a:pt x="108561" y="328502"/>
                  </a:lnTo>
                  <a:lnTo>
                    <a:pt x="108561" y="243788"/>
                  </a:lnTo>
                  <a:close/>
                </a:path>
                <a:path w="799464" h="329564">
                  <a:moveTo>
                    <a:pt x="174448" y="243788"/>
                  </a:moveTo>
                  <a:lnTo>
                    <a:pt x="127386" y="243788"/>
                  </a:lnTo>
                  <a:lnTo>
                    <a:pt x="127386" y="328502"/>
                  </a:lnTo>
                  <a:lnTo>
                    <a:pt x="174448" y="328502"/>
                  </a:lnTo>
                  <a:lnTo>
                    <a:pt x="174448" y="243788"/>
                  </a:lnTo>
                  <a:close/>
                </a:path>
                <a:path w="799464" h="329564">
                  <a:moveTo>
                    <a:pt x="739191" y="121423"/>
                  </a:moveTo>
                  <a:lnTo>
                    <a:pt x="437995" y="121423"/>
                  </a:lnTo>
                  <a:lnTo>
                    <a:pt x="437995" y="167545"/>
                  </a:lnTo>
                  <a:lnTo>
                    <a:pt x="409757" y="244729"/>
                  </a:lnTo>
                  <a:lnTo>
                    <a:pt x="579180" y="244729"/>
                  </a:lnTo>
                  <a:lnTo>
                    <a:pt x="550943" y="169428"/>
                  </a:lnTo>
                  <a:lnTo>
                    <a:pt x="550943" y="122365"/>
                  </a:lnTo>
                  <a:lnTo>
                    <a:pt x="739191" y="122365"/>
                  </a:lnTo>
                  <a:lnTo>
                    <a:pt x="739191" y="121423"/>
                  </a:lnTo>
                  <a:close/>
                </a:path>
                <a:path w="799464" h="329564">
                  <a:moveTo>
                    <a:pt x="174448" y="121423"/>
                  </a:moveTo>
                  <a:lnTo>
                    <a:pt x="61500" y="121423"/>
                  </a:lnTo>
                  <a:lnTo>
                    <a:pt x="61411" y="168722"/>
                  </a:lnTo>
                  <a:lnTo>
                    <a:pt x="33262" y="243788"/>
                  </a:lnTo>
                  <a:lnTo>
                    <a:pt x="202685" y="243788"/>
                  </a:lnTo>
                  <a:lnTo>
                    <a:pt x="174448" y="166604"/>
                  </a:lnTo>
                  <a:lnTo>
                    <a:pt x="174448" y="121423"/>
                  </a:lnTo>
                  <a:close/>
                </a:path>
                <a:path w="799464" h="329564">
                  <a:moveTo>
                    <a:pt x="626242" y="122365"/>
                  </a:moveTo>
                  <a:lnTo>
                    <a:pt x="550943" y="122365"/>
                  </a:lnTo>
                  <a:lnTo>
                    <a:pt x="566003" y="168487"/>
                  </a:lnTo>
                  <a:lnTo>
                    <a:pt x="569268" y="174958"/>
                  </a:lnTo>
                  <a:lnTo>
                    <a:pt x="574474" y="180017"/>
                  </a:lnTo>
                  <a:lnTo>
                    <a:pt x="581092" y="183312"/>
                  </a:lnTo>
                  <a:lnTo>
                    <a:pt x="588593" y="184488"/>
                  </a:lnTo>
                  <a:lnTo>
                    <a:pt x="595564" y="183312"/>
                  </a:lnTo>
                  <a:lnTo>
                    <a:pt x="602005" y="180017"/>
                  </a:lnTo>
                  <a:lnTo>
                    <a:pt x="607388" y="174958"/>
                  </a:lnTo>
                  <a:lnTo>
                    <a:pt x="611182" y="168487"/>
                  </a:lnTo>
                  <a:lnTo>
                    <a:pt x="626242" y="122365"/>
                  </a:lnTo>
                  <a:close/>
                </a:path>
                <a:path w="799464" h="329564">
                  <a:moveTo>
                    <a:pt x="126445" y="0"/>
                  </a:moveTo>
                  <a:lnTo>
                    <a:pt x="83707" y="4985"/>
                  </a:lnTo>
                  <a:lnTo>
                    <a:pt x="42675" y="31061"/>
                  </a:lnTo>
                  <a:lnTo>
                    <a:pt x="38910" y="35768"/>
                  </a:lnTo>
                  <a:lnTo>
                    <a:pt x="38910" y="38591"/>
                  </a:lnTo>
                  <a:lnTo>
                    <a:pt x="29497" y="65888"/>
                  </a:lnTo>
                  <a:lnTo>
                    <a:pt x="1264" y="151544"/>
                  </a:lnTo>
                  <a:lnTo>
                    <a:pt x="0" y="160221"/>
                  </a:lnTo>
                  <a:lnTo>
                    <a:pt x="1687" y="168486"/>
                  </a:lnTo>
                  <a:lnTo>
                    <a:pt x="1735" y="168722"/>
                  </a:lnTo>
                  <a:lnTo>
                    <a:pt x="6294" y="176164"/>
                  </a:lnTo>
                  <a:lnTo>
                    <a:pt x="13500" y="181664"/>
                  </a:lnTo>
                  <a:lnTo>
                    <a:pt x="17261" y="183547"/>
                  </a:lnTo>
                  <a:lnTo>
                    <a:pt x="23850" y="183547"/>
                  </a:lnTo>
                  <a:lnTo>
                    <a:pt x="30821" y="182370"/>
                  </a:lnTo>
                  <a:lnTo>
                    <a:pt x="37263" y="179076"/>
                  </a:lnTo>
                  <a:lnTo>
                    <a:pt x="42645" y="174016"/>
                  </a:lnTo>
                  <a:lnTo>
                    <a:pt x="46440" y="167545"/>
                  </a:lnTo>
                  <a:lnTo>
                    <a:pt x="61500" y="121423"/>
                  </a:lnTo>
                  <a:lnTo>
                    <a:pt x="174448" y="121423"/>
                  </a:lnTo>
                  <a:lnTo>
                    <a:pt x="174448" y="120482"/>
                  </a:lnTo>
                  <a:lnTo>
                    <a:pt x="787308" y="120482"/>
                  </a:lnTo>
                  <a:lnTo>
                    <a:pt x="775827" y="85655"/>
                  </a:lnTo>
                  <a:lnTo>
                    <a:pt x="211156" y="85655"/>
                  </a:lnTo>
                  <a:lnTo>
                    <a:pt x="203626" y="65888"/>
                  </a:lnTo>
                  <a:lnTo>
                    <a:pt x="194214" y="38592"/>
                  </a:lnTo>
                  <a:lnTo>
                    <a:pt x="193273" y="35768"/>
                  </a:lnTo>
                  <a:lnTo>
                    <a:pt x="192332" y="33885"/>
                  </a:lnTo>
                  <a:lnTo>
                    <a:pt x="149417" y="4985"/>
                  </a:lnTo>
                  <a:lnTo>
                    <a:pt x="133034" y="941"/>
                  </a:lnTo>
                  <a:lnTo>
                    <a:pt x="126445" y="0"/>
                  </a:lnTo>
                  <a:close/>
                </a:path>
                <a:path w="799464" h="329564">
                  <a:moveTo>
                    <a:pt x="437995" y="121423"/>
                  </a:moveTo>
                  <a:lnTo>
                    <a:pt x="362696" y="121423"/>
                  </a:lnTo>
                  <a:lnTo>
                    <a:pt x="377755" y="167545"/>
                  </a:lnTo>
                  <a:lnTo>
                    <a:pt x="381417" y="174414"/>
                  </a:lnTo>
                  <a:lnTo>
                    <a:pt x="386580" y="179429"/>
                  </a:lnTo>
                  <a:lnTo>
                    <a:pt x="393191" y="182606"/>
                  </a:lnTo>
                  <a:lnTo>
                    <a:pt x="393703" y="182606"/>
                  </a:lnTo>
                  <a:lnTo>
                    <a:pt x="400345" y="183547"/>
                  </a:lnTo>
                  <a:lnTo>
                    <a:pt x="407316" y="182370"/>
                  </a:lnTo>
                  <a:lnTo>
                    <a:pt x="413758" y="179076"/>
                  </a:lnTo>
                  <a:lnTo>
                    <a:pt x="419140" y="174017"/>
                  </a:lnTo>
                  <a:lnTo>
                    <a:pt x="422935" y="167545"/>
                  </a:lnTo>
                  <a:lnTo>
                    <a:pt x="437995" y="121423"/>
                  </a:lnTo>
                  <a:close/>
                </a:path>
                <a:path w="799464" h="329564">
                  <a:moveTo>
                    <a:pt x="787618" y="121423"/>
                  </a:moveTo>
                  <a:lnTo>
                    <a:pt x="739191" y="121423"/>
                  </a:lnTo>
                  <a:lnTo>
                    <a:pt x="754250" y="167545"/>
                  </a:lnTo>
                  <a:lnTo>
                    <a:pt x="757515" y="174017"/>
                  </a:lnTo>
                  <a:lnTo>
                    <a:pt x="762722" y="179076"/>
                  </a:lnTo>
                  <a:lnTo>
                    <a:pt x="769340" y="182370"/>
                  </a:lnTo>
                  <a:lnTo>
                    <a:pt x="776840" y="183547"/>
                  </a:lnTo>
                  <a:lnTo>
                    <a:pt x="780605" y="183547"/>
                  </a:lnTo>
                  <a:lnTo>
                    <a:pt x="783429" y="182606"/>
                  </a:lnTo>
                  <a:lnTo>
                    <a:pt x="787194" y="181665"/>
                  </a:lnTo>
                  <a:lnTo>
                    <a:pt x="793312" y="176164"/>
                  </a:lnTo>
                  <a:lnTo>
                    <a:pt x="797312" y="168722"/>
                  </a:lnTo>
                  <a:lnTo>
                    <a:pt x="798842" y="160221"/>
                  </a:lnTo>
                  <a:lnTo>
                    <a:pt x="797547" y="151544"/>
                  </a:lnTo>
                  <a:lnTo>
                    <a:pt x="787618" y="121423"/>
                  </a:lnTo>
                  <a:close/>
                </a:path>
                <a:path w="799464" h="329564">
                  <a:moveTo>
                    <a:pt x="249747" y="120482"/>
                  </a:moveTo>
                  <a:lnTo>
                    <a:pt x="174448" y="120482"/>
                  </a:lnTo>
                  <a:lnTo>
                    <a:pt x="189508" y="166604"/>
                  </a:lnTo>
                  <a:lnTo>
                    <a:pt x="192773" y="173075"/>
                  </a:lnTo>
                  <a:lnTo>
                    <a:pt x="197979" y="178135"/>
                  </a:lnTo>
                  <a:lnTo>
                    <a:pt x="204597" y="181429"/>
                  </a:lnTo>
                  <a:lnTo>
                    <a:pt x="212098" y="182606"/>
                  </a:lnTo>
                  <a:lnTo>
                    <a:pt x="219069" y="181429"/>
                  </a:lnTo>
                  <a:lnTo>
                    <a:pt x="225510" y="178135"/>
                  </a:lnTo>
                  <a:lnTo>
                    <a:pt x="230893" y="173075"/>
                  </a:lnTo>
                  <a:lnTo>
                    <a:pt x="234687" y="166604"/>
                  </a:lnTo>
                  <a:lnTo>
                    <a:pt x="249747" y="120482"/>
                  </a:lnTo>
                  <a:close/>
                </a:path>
                <a:path w="799464" h="329564">
                  <a:moveTo>
                    <a:pt x="315634" y="0"/>
                  </a:moveTo>
                  <a:lnTo>
                    <a:pt x="271954" y="4985"/>
                  </a:lnTo>
                  <a:lnTo>
                    <a:pt x="230922" y="31061"/>
                  </a:lnTo>
                  <a:lnTo>
                    <a:pt x="227157" y="35768"/>
                  </a:lnTo>
                  <a:lnTo>
                    <a:pt x="227157" y="38592"/>
                  </a:lnTo>
                  <a:lnTo>
                    <a:pt x="217745" y="65888"/>
                  </a:lnTo>
                  <a:lnTo>
                    <a:pt x="211156" y="85655"/>
                  </a:lnTo>
                  <a:lnTo>
                    <a:pt x="399404" y="85655"/>
                  </a:lnTo>
                  <a:lnTo>
                    <a:pt x="391874" y="65888"/>
                  </a:lnTo>
                  <a:lnTo>
                    <a:pt x="382462" y="38592"/>
                  </a:lnTo>
                  <a:lnTo>
                    <a:pt x="352813" y="11412"/>
                  </a:lnTo>
                  <a:lnTo>
                    <a:pt x="321281" y="941"/>
                  </a:lnTo>
                  <a:lnTo>
                    <a:pt x="315634" y="0"/>
                  </a:lnTo>
                  <a:close/>
                </a:path>
                <a:path w="799464" h="329564">
                  <a:moveTo>
                    <a:pt x="503881" y="0"/>
                  </a:moveTo>
                  <a:lnTo>
                    <a:pt x="460202" y="4985"/>
                  </a:lnTo>
                  <a:lnTo>
                    <a:pt x="419170" y="31061"/>
                  </a:lnTo>
                  <a:lnTo>
                    <a:pt x="415405" y="35768"/>
                  </a:lnTo>
                  <a:lnTo>
                    <a:pt x="415405" y="38592"/>
                  </a:lnTo>
                  <a:lnTo>
                    <a:pt x="405993" y="65888"/>
                  </a:lnTo>
                  <a:lnTo>
                    <a:pt x="399404" y="85655"/>
                  </a:lnTo>
                  <a:lnTo>
                    <a:pt x="587651" y="85655"/>
                  </a:lnTo>
                  <a:lnTo>
                    <a:pt x="580121" y="65888"/>
                  </a:lnTo>
                  <a:lnTo>
                    <a:pt x="570709" y="38592"/>
                  </a:lnTo>
                  <a:lnTo>
                    <a:pt x="541060" y="11413"/>
                  </a:lnTo>
                  <a:lnTo>
                    <a:pt x="509529" y="941"/>
                  </a:lnTo>
                  <a:lnTo>
                    <a:pt x="503881" y="0"/>
                  </a:lnTo>
                  <a:close/>
                </a:path>
                <a:path w="799464" h="329564">
                  <a:moveTo>
                    <a:pt x="692129" y="0"/>
                  </a:moveTo>
                  <a:lnTo>
                    <a:pt x="648449" y="4985"/>
                  </a:lnTo>
                  <a:lnTo>
                    <a:pt x="607417" y="31062"/>
                  </a:lnTo>
                  <a:lnTo>
                    <a:pt x="603652" y="35768"/>
                  </a:lnTo>
                  <a:lnTo>
                    <a:pt x="603652" y="38592"/>
                  </a:lnTo>
                  <a:lnTo>
                    <a:pt x="594240" y="65888"/>
                  </a:lnTo>
                  <a:lnTo>
                    <a:pt x="587651" y="85655"/>
                  </a:lnTo>
                  <a:lnTo>
                    <a:pt x="775827" y="85655"/>
                  </a:lnTo>
                  <a:lnTo>
                    <a:pt x="769310" y="65889"/>
                  </a:lnTo>
                  <a:lnTo>
                    <a:pt x="759898" y="38592"/>
                  </a:lnTo>
                  <a:lnTo>
                    <a:pt x="758957" y="35768"/>
                  </a:lnTo>
                  <a:lnTo>
                    <a:pt x="715101" y="4986"/>
                  </a:lnTo>
                  <a:lnTo>
                    <a:pt x="698717" y="941"/>
                  </a:lnTo>
                  <a:lnTo>
                    <a:pt x="692129" y="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365" y="2068459"/>
              <a:ext cx="112948" cy="1129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860" y="2068459"/>
              <a:ext cx="112948" cy="1129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613" y="2068459"/>
              <a:ext cx="112948" cy="1129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</p:grpSp>
      <p:sp>
        <p:nvSpPr>
          <p:cNvPr id="10" name="object 10"/>
          <p:cNvSpPr txBox="1"/>
          <p:nvPr/>
        </p:nvSpPr>
        <p:spPr>
          <a:xfrm>
            <a:off x="2318004" y="3305063"/>
            <a:ext cx="6443980" cy="489236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2101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655"/>
              </a:spcBef>
            </a:pP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Taille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l’échantillon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8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59</a:t>
            </a:r>
            <a:r>
              <a:rPr lang="fr-FR" spc="125" dirty="0">
                <a:solidFill>
                  <a:schemeClr val="bg1"/>
                </a:solidFill>
                <a:latin typeface="Cambria"/>
                <a:cs typeface="Cambria"/>
              </a:rPr>
              <a:t>4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clients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08950" y="3129025"/>
            <a:ext cx="527685" cy="715645"/>
          </a:xfrm>
          <a:custGeom>
            <a:avLst/>
            <a:gdLst/>
            <a:ahLst/>
            <a:cxnLst/>
            <a:rect l="l" t="t" r="r" b="b"/>
            <a:pathLst>
              <a:path w="527685" h="715645">
                <a:moveTo>
                  <a:pt x="527088" y="489432"/>
                </a:moveTo>
                <a:lnTo>
                  <a:pt x="517639" y="509384"/>
                </a:lnTo>
                <a:lnTo>
                  <a:pt x="490982" y="527354"/>
                </a:lnTo>
                <a:lnTo>
                  <a:pt x="470623" y="534885"/>
                </a:lnTo>
                <a:lnTo>
                  <a:pt x="470623" y="621207"/>
                </a:lnTo>
                <a:lnTo>
                  <a:pt x="469265" y="628916"/>
                </a:lnTo>
                <a:lnTo>
                  <a:pt x="465442" y="634847"/>
                </a:lnTo>
                <a:lnTo>
                  <a:pt x="459498" y="638683"/>
                </a:lnTo>
                <a:lnTo>
                  <a:pt x="451789" y="640029"/>
                </a:lnTo>
                <a:lnTo>
                  <a:pt x="444093" y="638683"/>
                </a:lnTo>
                <a:lnTo>
                  <a:pt x="438150" y="634847"/>
                </a:lnTo>
                <a:lnTo>
                  <a:pt x="434327" y="628916"/>
                </a:lnTo>
                <a:lnTo>
                  <a:pt x="432968" y="621207"/>
                </a:lnTo>
                <a:lnTo>
                  <a:pt x="434327" y="613498"/>
                </a:lnTo>
                <a:lnTo>
                  <a:pt x="438150" y="607555"/>
                </a:lnTo>
                <a:lnTo>
                  <a:pt x="444093" y="603732"/>
                </a:lnTo>
                <a:lnTo>
                  <a:pt x="451789" y="602373"/>
                </a:lnTo>
                <a:lnTo>
                  <a:pt x="459498" y="603732"/>
                </a:lnTo>
                <a:lnTo>
                  <a:pt x="465442" y="607555"/>
                </a:lnTo>
                <a:lnTo>
                  <a:pt x="469265" y="613498"/>
                </a:lnTo>
                <a:lnTo>
                  <a:pt x="470623" y="621207"/>
                </a:lnTo>
                <a:lnTo>
                  <a:pt x="470623" y="534885"/>
                </a:lnTo>
                <a:lnTo>
                  <a:pt x="449681" y="542607"/>
                </a:lnTo>
                <a:lnTo>
                  <a:pt x="396303" y="554405"/>
                </a:lnTo>
                <a:lnTo>
                  <a:pt x="333400" y="562025"/>
                </a:lnTo>
                <a:lnTo>
                  <a:pt x="263550" y="564730"/>
                </a:lnTo>
                <a:lnTo>
                  <a:pt x="193700" y="562025"/>
                </a:lnTo>
                <a:lnTo>
                  <a:pt x="130797" y="554405"/>
                </a:lnTo>
                <a:lnTo>
                  <a:pt x="77419" y="542607"/>
                </a:lnTo>
                <a:lnTo>
                  <a:pt x="36118" y="527354"/>
                </a:lnTo>
                <a:lnTo>
                  <a:pt x="0" y="489432"/>
                </a:lnTo>
                <a:lnTo>
                  <a:pt x="0" y="640029"/>
                </a:lnTo>
                <a:lnTo>
                  <a:pt x="36118" y="677964"/>
                </a:lnTo>
                <a:lnTo>
                  <a:pt x="77419" y="693216"/>
                </a:lnTo>
                <a:lnTo>
                  <a:pt x="130797" y="705015"/>
                </a:lnTo>
                <a:lnTo>
                  <a:pt x="193700" y="712635"/>
                </a:lnTo>
                <a:lnTo>
                  <a:pt x="263550" y="715327"/>
                </a:lnTo>
                <a:lnTo>
                  <a:pt x="333400" y="712635"/>
                </a:lnTo>
                <a:lnTo>
                  <a:pt x="396303" y="705015"/>
                </a:lnTo>
                <a:lnTo>
                  <a:pt x="449681" y="693216"/>
                </a:lnTo>
                <a:lnTo>
                  <a:pt x="490982" y="677964"/>
                </a:lnTo>
                <a:lnTo>
                  <a:pt x="527088" y="640029"/>
                </a:lnTo>
                <a:lnTo>
                  <a:pt x="527088" y="602373"/>
                </a:lnTo>
                <a:lnTo>
                  <a:pt x="527088" y="564730"/>
                </a:lnTo>
                <a:lnTo>
                  <a:pt x="527088" y="489432"/>
                </a:lnTo>
                <a:close/>
              </a:path>
              <a:path w="527685" h="715645">
                <a:moveTo>
                  <a:pt x="527088" y="301167"/>
                </a:moveTo>
                <a:lnTo>
                  <a:pt x="517639" y="321132"/>
                </a:lnTo>
                <a:lnTo>
                  <a:pt x="490982" y="339102"/>
                </a:lnTo>
                <a:lnTo>
                  <a:pt x="470623" y="346633"/>
                </a:lnTo>
                <a:lnTo>
                  <a:pt x="470623" y="432955"/>
                </a:lnTo>
                <a:lnTo>
                  <a:pt x="469265" y="440651"/>
                </a:lnTo>
                <a:lnTo>
                  <a:pt x="465442" y="446595"/>
                </a:lnTo>
                <a:lnTo>
                  <a:pt x="459498" y="450418"/>
                </a:lnTo>
                <a:lnTo>
                  <a:pt x="451789" y="451777"/>
                </a:lnTo>
                <a:lnTo>
                  <a:pt x="444093" y="450418"/>
                </a:lnTo>
                <a:lnTo>
                  <a:pt x="438150" y="446595"/>
                </a:lnTo>
                <a:lnTo>
                  <a:pt x="434327" y="440651"/>
                </a:lnTo>
                <a:lnTo>
                  <a:pt x="432968" y="432955"/>
                </a:lnTo>
                <a:lnTo>
                  <a:pt x="434327" y="425246"/>
                </a:lnTo>
                <a:lnTo>
                  <a:pt x="438150" y="419303"/>
                </a:lnTo>
                <a:lnTo>
                  <a:pt x="444093" y="415480"/>
                </a:lnTo>
                <a:lnTo>
                  <a:pt x="451789" y="414121"/>
                </a:lnTo>
                <a:lnTo>
                  <a:pt x="459498" y="415480"/>
                </a:lnTo>
                <a:lnTo>
                  <a:pt x="465442" y="419303"/>
                </a:lnTo>
                <a:lnTo>
                  <a:pt x="469265" y="425246"/>
                </a:lnTo>
                <a:lnTo>
                  <a:pt x="470623" y="432955"/>
                </a:lnTo>
                <a:lnTo>
                  <a:pt x="470623" y="346633"/>
                </a:lnTo>
                <a:lnTo>
                  <a:pt x="449681" y="354355"/>
                </a:lnTo>
                <a:lnTo>
                  <a:pt x="396303" y="366153"/>
                </a:lnTo>
                <a:lnTo>
                  <a:pt x="333400" y="373773"/>
                </a:lnTo>
                <a:lnTo>
                  <a:pt x="263550" y="376478"/>
                </a:lnTo>
                <a:lnTo>
                  <a:pt x="193700" y="373773"/>
                </a:lnTo>
                <a:lnTo>
                  <a:pt x="130797" y="366153"/>
                </a:lnTo>
                <a:lnTo>
                  <a:pt x="77419" y="354355"/>
                </a:lnTo>
                <a:lnTo>
                  <a:pt x="36118" y="339102"/>
                </a:lnTo>
                <a:lnTo>
                  <a:pt x="0" y="301167"/>
                </a:lnTo>
                <a:lnTo>
                  <a:pt x="0" y="451777"/>
                </a:lnTo>
                <a:lnTo>
                  <a:pt x="36118" y="489712"/>
                </a:lnTo>
                <a:lnTo>
                  <a:pt x="77419" y="504952"/>
                </a:lnTo>
                <a:lnTo>
                  <a:pt x="130797" y="516763"/>
                </a:lnTo>
                <a:lnTo>
                  <a:pt x="193700" y="524370"/>
                </a:lnTo>
                <a:lnTo>
                  <a:pt x="263550" y="527075"/>
                </a:lnTo>
                <a:lnTo>
                  <a:pt x="333400" y="524370"/>
                </a:lnTo>
                <a:lnTo>
                  <a:pt x="396303" y="516763"/>
                </a:lnTo>
                <a:lnTo>
                  <a:pt x="449681" y="504952"/>
                </a:lnTo>
                <a:lnTo>
                  <a:pt x="490982" y="489712"/>
                </a:lnTo>
                <a:lnTo>
                  <a:pt x="527088" y="451777"/>
                </a:lnTo>
                <a:lnTo>
                  <a:pt x="527088" y="414121"/>
                </a:lnTo>
                <a:lnTo>
                  <a:pt x="527088" y="376478"/>
                </a:lnTo>
                <a:lnTo>
                  <a:pt x="527088" y="301167"/>
                </a:lnTo>
                <a:close/>
              </a:path>
              <a:path w="527685" h="715645">
                <a:moveTo>
                  <a:pt x="527088" y="112915"/>
                </a:moveTo>
                <a:lnTo>
                  <a:pt x="517639" y="132880"/>
                </a:lnTo>
                <a:lnTo>
                  <a:pt x="490982" y="150850"/>
                </a:lnTo>
                <a:lnTo>
                  <a:pt x="470623" y="158381"/>
                </a:lnTo>
                <a:lnTo>
                  <a:pt x="470623" y="244703"/>
                </a:lnTo>
                <a:lnTo>
                  <a:pt x="469265" y="252399"/>
                </a:lnTo>
                <a:lnTo>
                  <a:pt x="465442" y="258343"/>
                </a:lnTo>
                <a:lnTo>
                  <a:pt x="459498" y="262166"/>
                </a:lnTo>
                <a:lnTo>
                  <a:pt x="451789" y="263525"/>
                </a:lnTo>
                <a:lnTo>
                  <a:pt x="444093" y="262166"/>
                </a:lnTo>
                <a:lnTo>
                  <a:pt x="438150" y="258343"/>
                </a:lnTo>
                <a:lnTo>
                  <a:pt x="434327" y="252399"/>
                </a:lnTo>
                <a:lnTo>
                  <a:pt x="432968" y="244703"/>
                </a:lnTo>
                <a:lnTo>
                  <a:pt x="434327" y="236994"/>
                </a:lnTo>
                <a:lnTo>
                  <a:pt x="438150" y="231051"/>
                </a:lnTo>
                <a:lnTo>
                  <a:pt x="444093" y="227228"/>
                </a:lnTo>
                <a:lnTo>
                  <a:pt x="451789" y="225869"/>
                </a:lnTo>
                <a:lnTo>
                  <a:pt x="459498" y="227228"/>
                </a:lnTo>
                <a:lnTo>
                  <a:pt x="465442" y="231051"/>
                </a:lnTo>
                <a:lnTo>
                  <a:pt x="469265" y="236994"/>
                </a:lnTo>
                <a:lnTo>
                  <a:pt x="470623" y="244703"/>
                </a:lnTo>
                <a:lnTo>
                  <a:pt x="470623" y="158381"/>
                </a:lnTo>
                <a:lnTo>
                  <a:pt x="449681" y="166103"/>
                </a:lnTo>
                <a:lnTo>
                  <a:pt x="396303" y="177901"/>
                </a:lnTo>
                <a:lnTo>
                  <a:pt x="333400" y="185521"/>
                </a:lnTo>
                <a:lnTo>
                  <a:pt x="263550" y="188226"/>
                </a:lnTo>
                <a:lnTo>
                  <a:pt x="193700" y="185521"/>
                </a:lnTo>
                <a:lnTo>
                  <a:pt x="130797" y="177901"/>
                </a:lnTo>
                <a:lnTo>
                  <a:pt x="77419" y="166103"/>
                </a:lnTo>
                <a:lnTo>
                  <a:pt x="36118" y="150850"/>
                </a:lnTo>
                <a:lnTo>
                  <a:pt x="0" y="112915"/>
                </a:lnTo>
                <a:lnTo>
                  <a:pt x="0" y="263525"/>
                </a:lnTo>
                <a:lnTo>
                  <a:pt x="36118" y="301447"/>
                </a:lnTo>
                <a:lnTo>
                  <a:pt x="77419" y="316699"/>
                </a:lnTo>
                <a:lnTo>
                  <a:pt x="130797" y="328510"/>
                </a:lnTo>
                <a:lnTo>
                  <a:pt x="193700" y="336118"/>
                </a:lnTo>
                <a:lnTo>
                  <a:pt x="263550" y="338823"/>
                </a:lnTo>
                <a:lnTo>
                  <a:pt x="333400" y="336118"/>
                </a:lnTo>
                <a:lnTo>
                  <a:pt x="396303" y="328510"/>
                </a:lnTo>
                <a:lnTo>
                  <a:pt x="449681" y="316699"/>
                </a:lnTo>
                <a:lnTo>
                  <a:pt x="490982" y="301447"/>
                </a:lnTo>
                <a:lnTo>
                  <a:pt x="527088" y="263525"/>
                </a:lnTo>
                <a:lnTo>
                  <a:pt x="527088" y="225869"/>
                </a:lnTo>
                <a:lnTo>
                  <a:pt x="527088" y="188226"/>
                </a:lnTo>
                <a:lnTo>
                  <a:pt x="527088" y="112915"/>
                </a:lnTo>
                <a:close/>
              </a:path>
              <a:path w="527685" h="715645">
                <a:moveTo>
                  <a:pt x="527088" y="75272"/>
                </a:moveTo>
                <a:lnTo>
                  <a:pt x="491109" y="37274"/>
                </a:lnTo>
                <a:lnTo>
                  <a:pt x="449910" y="22034"/>
                </a:lnTo>
                <a:lnTo>
                  <a:pt x="396570" y="10274"/>
                </a:lnTo>
                <a:lnTo>
                  <a:pt x="333603" y="2692"/>
                </a:lnTo>
                <a:lnTo>
                  <a:pt x="263550" y="0"/>
                </a:lnTo>
                <a:lnTo>
                  <a:pt x="193484" y="2692"/>
                </a:lnTo>
                <a:lnTo>
                  <a:pt x="130530" y="10274"/>
                </a:lnTo>
                <a:lnTo>
                  <a:pt x="77190" y="22034"/>
                </a:lnTo>
                <a:lnTo>
                  <a:pt x="35979" y="37274"/>
                </a:lnTo>
                <a:lnTo>
                  <a:pt x="0" y="75272"/>
                </a:lnTo>
                <a:lnTo>
                  <a:pt x="9410" y="95288"/>
                </a:lnTo>
                <a:lnTo>
                  <a:pt x="77190" y="128511"/>
                </a:lnTo>
                <a:lnTo>
                  <a:pt x="130530" y="140284"/>
                </a:lnTo>
                <a:lnTo>
                  <a:pt x="193484" y="147878"/>
                </a:lnTo>
                <a:lnTo>
                  <a:pt x="263550" y="150571"/>
                </a:lnTo>
                <a:lnTo>
                  <a:pt x="333603" y="147878"/>
                </a:lnTo>
                <a:lnTo>
                  <a:pt x="396570" y="140284"/>
                </a:lnTo>
                <a:lnTo>
                  <a:pt x="449910" y="128511"/>
                </a:lnTo>
                <a:lnTo>
                  <a:pt x="491109" y="113271"/>
                </a:lnTo>
                <a:lnTo>
                  <a:pt x="527088" y="75272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18004" y="4948599"/>
            <a:ext cx="6443980" cy="766877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210820" rIns="0" bIns="0" rtlCol="0">
            <a:spAutoFit/>
          </a:bodyPr>
          <a:lstStyle/>
          <a:p>
            <a:pPr marL="378460" indent="-286385" algn="just">
              <a:lnSpc>
                <a:spcPct val="100000"/>
              </a:lnSpc>
              <a:spcBef>
                <a:spcPts val="1660"/>
              </a:spcBef>
              <a:buFont typeface="Arial"/>
              <a:buChar char="•"/>
              <a:tabLst>
                <a:tab pos="378460" algn="l"/>
              </a:tabLst>
            </a:pPr>
            <a:r>
              <a:rPr sz="1800" spc="100" dirty="0">
                <a:solidFill>
                  <a:schemeClr val="bg1"/>
                </a:solidFill>
                <a:latin typeface="Cambria"/>
                <a:cs typeface="Cambria"/>
              </a:rPr>
              <a:t>Le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risque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d’erreurs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première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chemeClr val="bg1"/>
                </a:solidFill>
                <a:latin typeface="Cambria"/>
                <a:cs typeface="Cambria"/>
              </a:rPr>
              <a:t>espèce,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chemeClr val="bg1"/>
                </a:solidFill>
                <a:latin typeface="Cambria"/>
                <a:cs typeface="Cambria"/>
              </a:rPr>
              <a:t>alpha,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chemeClr val="bg1"/>
                </a:solidFill>
                <a:latin typeface="Cambria"/>
                <a:cs typeface="Cambria"/>
              </a:rPr>
              <a:t>est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78460" algn="just">
              <a:lnSpc>
                <a:spcPct val="100000"/>
              </a:lnSpc>
            </a:pP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pris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à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0.05,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soit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chemeClr val="bg1"/>
                </a:solidFill>
                <a:latin typeface="Cambria"/>
                <a:cs typeface="Cambria"/>
              </a:rPr>
              <a:t>5%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138" y="1299718"/>
            <a:ext cx="305826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80" dirty="0">
                <a:solidFill>
                  <a:schemeClr val="accent2"/>
                </a:solidFill>
                <a:latin typeface="Cambria"/>
                <a:cs typeface="Cambria"/>
              </a:rPr>
              <a:t>Données</a:t>
            </a:r>
            <a:r>
              <a:rPr sz="2000" b="1" spc="16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2000" b="1" spc="135" dirty="0">
                <a:solidFill>
                  <a:schemeClr val="accent2"/>
                </a:solidFill>
                <a:latin typeface="Cambria"/>
                <a:cs typeface="Cambria"/>
              </a:rPr>
              <a:t>utilisées</a:t>
            </a:r>
            <a:endParaRPr sz="2000" b="1" dirty="0">
              <a:solidFill>
                <a:schemeClr val="accent2"/>
              </a:solidFill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980" y="4233164"/>
            <a:ext cx="26428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chemeClr val="accent2"/>
                </a:solidFill>
                <a:latin typeface="Cambria"/>
                <a:cs typeface="Cambria"/>
              </a:rPr>
              <a:t>Tests</a:t>
            </a:r>
            <a:r>
              <a:rPr sz="1800" b="1" spc="19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800" b="1" spc="120" dirty="0">
                <a:solidFill>
                  <a:schemeClr val="accent2"/>
                </a:solidFill>
                <a:latin typeface="Cambria"/>
                <a:cs typeface="Cambria"/>
              </a:rPr>
              <a:t>statistiques</a:t>
            </a:r>
            <a:endParaRPr sz="1800" b="1" dirty="0">
              <a:solidFill>
                <a:schemeClr val="accent2"/>
              </a:solidFill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2474" y="5056085"/>
            <a:ext cx="649605" cy="658495"/>
          </a:xfrm>
          <a:custGeom>
            <a:avLst/>
            <a:gdLst/>
            <a:ahLst/>
            <a:cxnLst/>
            <a:rect l="l" t="t" r="r" b="b"/>
            <a:pathLst>
              <a:path w="649605" h="658495">
                <a:moveTo>
                  <a:pt x="621220" y="65938"/>
                </a:moveTo>
                <a:lnTo>
                  <a:pt x="616064" y="40284"/>
                </a:lnTo>
                <a:lnTo>
                  <a:pt x="601967" y="19329"/>
                </a:lnTo>
                <a:lnTo>
                  <a:pt x="581037" y="5194"/>
                </a:lnTo>
                <a:lnTo>
                  <a:pt x="555383" y="0"/>
                </a:lnTo>
                <a:lnTo>
                  <a:pt x="529717" y="5194"/>
                </a:lnTo>
                <a:lnTo>
                  <a:pt x="508749" y="19329"/>
                </a:lnTo>
                <a:lnTo>
                  <a:pt x="494626" y="40284"/>
                </a:lnTo>
                <a:lnTo>
                  <a:pt x="489458" y="65938"/>
                </a:lnTo>
                <a:lnTo>
                  <a:pt x="491490" y="82156"/>
                </a:lnTo>
                <a:lnTo>
                  <a:pt x="497395" y="97269"/>
                </a:lnTo>
                <a:lnTo>
                  <a:pt x="506818" y="110464"/>
                </a:lnTo>
                <a:lnTo>
                  <a:pt x="519379" y="121094"/>
                </a:lnTo>
                <a:lnTo>
                  <a:pt x="470623" y="263601"/>
                </a:lnTo>
                <a:lnTo>
                  <a:pt x="460616" y="264363"/>
                </a:lnTo>
                <a:lnTo>
                  <a:pt x="450900" y="266611"/>
                </a:lnTo>
                <a:lnTo>
                  <a:pt x="441629" y="270294"/>
                </a:lnTo>
                <a:lnTo>
                  <a:pt x="432968" y="275374"/>
                </a:lnTo>
                <a:lnTo>
                  <a:pt x="374865" y="231787"/>
                </a:lnTo>
                <a:lnTo>
                  <a:pt x="334708" y="201663"/>
                </a:lnTo>
                <a:lnTo>
                  <a:pt x="338734" y="175818"/>
                </a:lnTo>
                <a:lnTo>
                  <a:pt x="332740" y="151282"/>
                </a:lnTo>
                <a:lnTo>
                  <a:pt x="317982" y="130784"/>
                </a:lnTo>
                <a:lnTo>
                  <a:pt x="295719" y="117043"/>
                </a:lnTo>
                <a:lnTo>
                  <a:pt x="269862" y="113017"/>
                </a:lnTo>
                <a:lnTo>
                  <a:pt x="245325" y="119011"/>
                </a:lnTo>
                <a:lnTo>
                  <a:pt x="224828" y="133769"/>
                </a:lnTo>
                <a:lnTo>
                  <a:pt x="211086" y="156032"/>
                </a:lnTo>
                <a:lnTo>
                  <a:pt x="207010" y="177761"/>
                </a:lnTo>
                <a:lnTo>
                  <a:pt x="210197" y="199072"/>
                </a:lnTo>
                <a:lnTo>
                  <a:pt x="220065" y="218224"/>
                </a:lnTo>
                <a:lnTo>
                  <a:pt x="236067" y="233489"/>
                </a:lnTo>
                <a:lnTo>
                  <a:pt x="173291" y="433031"/>
                </a:lnTo>
                <a:lnTo>
                  <a:pt x="169430" y="433031"/>
                </a:lnTo>
                <a:lnTo>
                  <a:pt x="143764" y="438150"/>
                </a:lnTo>
                <a:lnTo>
                  <a:pt x="122796" y="452221"/>
                </a:lnTo>
                <a:lnTo>
                  <a:pt x="108623" y="473125"/>
                </a:lnTo>
                <a:lnTo>
                  <a:pt x="103390" y="498767"/>
                </a:lnTo>
                <a:lnTo>
                  <a:pt x="108508" y="524421"/>
                </a:lnTo>
                <a:lnTo>
                  <a:pt x="122567" y="545401"/>
                </a:lnTo>
                <a:lnTo>
                  <a:pt x="143662" y="559689"/>
                </a:lnTo>
                <a:lnTo>
                  <a:pt x="144081" y="559689"/>
                </a:lnTo>
                <a:lnTo>
                  <a:pt x="169113" y="564807"/>
                </a:lnTo>
                <a:lnTo>
                  <a:pt x="194779" y="559689"/>
                </a:lnTo>
                <a:lnTo>
                  <a:pt x="215747" y="545617"/>
                </a:lnTo>
                <a:lnTo>
                  <a:pt x="229920" y="524713"/>
                </a:lnTo>
                <a:lnTo>
                  <a:pt x="235153" y="499084"/>
                </a:lnTo>
                <a:lnTo>
                  <a:pt x="233387" y="483755"/>
                </a:lnTo>
                <a:lnTo>
                  <a:pt x="228206" y="469455"/>
                </a:lnTo>
                <a:lnTo>
                  <a:pt x="219875" y="456717"/>
                </a:lnTo>
                <a:lnTo>
                  <a:pt x="208673" y="446112"/>
                </a:lnTo>
                <a:lnTo>
                  <a:pt x="272021" y="244779"/>
                </a:lnTo>
                <a:lnTo>
                  <a:pt x="272961" y="244779"/>
                </a:lnTo>
                <a:lnTo>
                  <a:pt x="283438" y="243916"/>
                </a:lnTo>
                <a:lnTo>
                  <a:pt x="293585" y="241427"/>
                </a:lnTo>
                <a:lnTo>
                  <a:pt x="303212" y="237363"/>
                </a:lnTo>
                <a:lnTo>
                  <a:pt x="312115" y="231787"/>
                </a:lnTo>
                <a:lnTo>
                  <a:pt x="409536" y="304736"/>
                </a:lnTo>
                <a:lnTo>
                  <a:pt x="406412" y="312623"/>
                </a:lnTo>
                <a:lnTo>
                  <a:pt x="404774" y="321017"/>
                </a:lnTo>
                <a:lnTo>
                  <a:pt x="404749" y="329552"/>
                </a:lnTo>
                <a:lnTo>
                  <a:pt x="409943" y="355193"/>
                </a:lnTo>
                <a:lnTo>
                  <a:pt x="424078" y="376123"/>
                </a:lnTo>
                <a:lnTo>
                  <a:pt x="445046" y="390245"/>
                </a:lnTo>
                <a:lnTo>
                  <a:pt x="470598" y="395401"/>
                </a:lnTo>
                <a:lnTo>
                  <a:pt x="496252" y="390245"/>
                </a:lnTo>
                <a:lnTo>
                  <a:pt x="517194" y="376123"/>
                </a:lnTo>
                <a:lnTo>
                  <a:pt x="531329" y="355193"/>
                </a:lnTo>
                <a:lnTo>
                  <a:pt x="536511" y="329552"/>
                </a:lnTo>
                <a:lnTo>
                  <a:pt x="534479" y="313283"/>
                </a:lnTo>
                <a:lnTo>
                  <a:pt x="528612" y="298234"/>
                </a:lnTo>
                <a:lnTo>
                  <a:pt x="519252" y="285064"/>
                </a:lnTo>
                <a:lnTo>
                  <a:pt x="507873" y="275374"/>
                </a:lnTo>
                <a:lnTo>
                  <a:pt x="506768" y="274434"/>
                </a:lnTo>
                <a:lnTo>
                  <a:pt x="555332" y="131826"/>
                </a:lnTo>
                <a:lnTo>
                  <a:pt x="580986" y="126644"/>
                </a:lnTo>
                <a:lnTo>
                  <a:pt x="601929" y="112534"/>
                </a:lnTo>
                <a:lnTo>
                  <a:pt x="616038" y="91579"/>
                </a:lnTo>
                <a:lnTo>
                  <a:pt x="621220" y="65938"/>
                </a:lnTo>
                <a:close/>
              </a:path>
              <a:path w="649605" h="658495">
                <a:moveTo>
                  <a:pt x="649452" y="602526"/>
                </a:moveTo>
                <a:lnTo>
                  <a:pt x="56476" y="602526"/>
                </a:lnTo>
                <a:lnTo>
                  <a:pt x="56476" y="546"/>
                </a:lnTo>
                <a:lnTo>
                  <a:pt x="0" y="546"/>
                </a:lnTo>
                <a:lnTo>
                  <a:pt x="0" y="602526"/>
                </a:lnTo>
                <a:lnTo>
                  <a:pt x="0" y="658406"/>
                </a:lnTo>
                <a:lnTo>
                  <a:pt x="649452" y="658406"/>
                </a:lnTo>
                <a:lnTo>
                  <a:pt x="649452" y="602526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D690A73F-C41C-692A-F0BC-A4D182468E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spcBef>
                <a:spcPts val="95"/>
              </a:spcBef>
            </a:pPr>
            <a:r>
              <a:rPr lang="fr-FR" b="0" i="0" dirty="0">
                <a:solidFill>
                  <a:schemeClr val="bg1"/>
                </a:solidFill>
                <a:latin typeface="Cambria"/>
                <a:ea typeface="+mj-ea"/>
                <a:cs typeface="Cambria"/>
              </a:rPr>
              <a:t>Hypothèse nulle ou hypothèse alternative</a:t>
            </a:r>
            <a:endParaRPr lang="fr-FR" b="0" i="0" spc="24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64B1563-2897-726E-ED02-6301CEC77D63}"/>
              </a:ext>
            </a:extLst>
          </p:cNvPr>
          <p:cNvSpPr txBox="1"/>
          <p:nvPr/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Définitions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: un test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statistique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est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règle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décision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qui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permet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décider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faveur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 H0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 H1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selon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les observations.</a:t>
            </a:r>
          </a:p>
          <a:p>
            <a:pPr>
              <a:spcAft>
                <a:spcPts val="600"/>
              </a:spcAft>
            </a:pPr>
            <a:endParaRPr lang="en-US" b="0" i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H0 =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Hypothèse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nulle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c’est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l’hypothèse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l’on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souhaite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rejeter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spcAft>
                <a:spcPts val="600"/>
              </a:spcAft>
            </a:pPr>
            <a:endParaRPr lang="en-US" b="0" i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H1 =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Hypothèse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alternative,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l’hypothèse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alternative,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c’est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celle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l’on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souhaite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aboutir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spcAft>
                <a:spcPts val="600"/>
              </a:spcAft>
            </a:pPr>
            <a:endParaRPr lang="en-US" b="0" i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Pour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choisir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notre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test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statistique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nous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nous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referons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à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l’arbre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d’aide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à la </a:t>
            </a:r>
            <a:r>
              <a:rPr lang="en-US" b="0" i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décision</a:t>
            </a:r>
            <a:endParaRPr lang="en-US" b="0" i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b="0" i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b="0" i="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Which-statistical-test-should-you-use.pdf</a:t>
            </a:r>
            <a:endParaRPr lang="en-US" b="0" i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Espace réservé du contenu 14" descr="Briques sous forme de signaux réseau sur arrière-plan orange">
            <a:extLst>
              <a:ext uri="{FF2B5EF4-FFF2-40B4-BE49-F238E27FC236}">
                <a16:creationId xmlns:a16="http://schemas.microsoft.com/office/drawing/2014/main" id="{E9D830DF-B598-6AB8-C6A1-82DDF94D1AC0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2073113"/>
            <a:ext cx="5303837" cy="3535687"/>
          </a:xfrm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CED818E7-89FF-2700-A4B9-8E8A3D6B8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642694-5DE9-CC74-58DD-54C7C8B4F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47C43BE-7A57-F5AA-64C7-8345C30741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5800" y="65278"/>
            <a:ext cx="2514600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spcBef>
                <a:spcPts val="95"/>
              </a:spcBef>
            </a:pPr>
            <a:r>
              <a:rPr lang="fr-FR" dirty="0">
                <a:solidFill>
                  <a:schemeClr val="bg1"/>
                </a:solidFill>
              </a:rPr>
              <a:t>La P-Value</a:t>
            </a:r>
            <a:endParaRPr lang="fr-FR" b="0" i="0" spc="24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DB10A5-7170-FA56-C911-D49D7ECF923A}"/>
              </a:ext>
            </a:extLst>
          </p:cNvPr>
          <p:cNvSpPr txBox="1"/>
          <p:nvPr/>
        </p:nvSpPr>
        <p:spPr>
          <a:xfrm>
            <a:off x="609600" y="1524000"/>
            <a:ext cx="5303520" cy="452628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algn="l"/>
            <a:r>
              <a:rPr lang="fr-FR" dirty="0">
                <a:solidFill>
                  <a:schemeClr val="bg1"/>
                </a:solidFill>
              </a:rPr>
              <a:t>=&gt; Valeur P : valeur de probabilité</a:t>
            </a:r>
          </a:p>
          <a:p>
            <a:pPr algn="l"/>
            <a:endParaRPr lang="fr-FR" dirty="0">
              <a:solidFill>
                <a:schemeClr val="bg1"/>
              </a:solidFill>
            </a:endParaRPr>
          </a:p>
          <a:p>
            <a:pPr algn="l"/>
            <a:r>
              <a:rPr lang="fr-FR" dirty="0">
                <a:solidFill>
                  <a:schemeClr val="bg1"/>
                </a:solidFill>
              </a:rPr>
              <a:t>=&gt; Valeur entre 0 et 1</a:t>
            </a:r>
          </a:p>
          <a:p>
            <a:pPr algn="l"/>
            <a:endParaRPr lang="fr-FR" dirty="0">
              <a:solidFill>
                <a:schemeClr val="bg1"/>
              </a:solidFill>
            </a:endParaRPr>
          </a:p>
          <a:p>
            <a:pPr algn="l"/>
            <a:r>
              <a:rPr lang="fr-FR" dirty="0">
                <a:solidFill>
                  <a:schemeClr val="bg1"/>
                </a:solidFill>
              </a:rPr>
              <a:t>=&gt; Seuil </a:t>
            </a:r>
            <a:r>
              <a:rPr lang="fr-FR" b="1" dirty="0">
                <a:solidFill>
                  <a:schemeClr val="bg1"/>
                </a:solidFill>
              </a:rPr>
              <a:t>alpha</a:t>
            </a:r>
            <a:r>
              <a:rPr lang="fr-FR" dirty="0">
                <a:solidFill>
                  <a:schemeClr val="bg1"/>
                </a:solidFill>
              </a:rPr>
              <a:t> à 0,05 (5%)</a:t>
            </a:r>
          </a:p>
          <a:p>
            <a:pPr algn="l"/>
            <a:endParaRPr lang="fr-FR" dirty="0">
              <a:solidFill>
                <a:schemeClr val="bg1"/>
              </a:solidFill>
            </a:endParaRPr>
          </a:p>
          <a:p>
            <a:pPr algn="l"/>
            <a:endParaRPr lang="fr-FR" dirty="0">
              <a:solidFill>
                <a:schemeClr val="bg1"/>
              </a:solidFill>
            </a:endParaRPr>
          </a:p>
          <a:p>
            <a:r>
              <a:rPr lang="fr-FR" b="0" dirty="0">
                <a:solidFill>
                  <a:schemeClr val="bg1"/>
                </a:solidFill>
                <a:effectLst/>
              </a:rPr>
              <a:t>Si </a:t>
            </a:r>
            <a:r>
              <a:rPr lang="fr-FR" b="1" dirty="0">
                <a:solidFill>
                  <a:schemeClr val="bg1"/>
                </a:solidFill>
                <a:effectLst/>
              </a:rPr>
              <a:t>p-value</a:t>
            </a:r>
            <a:r>
              <a:rPr lang="fr-FR" b="0" dirty="0">
                <a:solidFill>
                  <a:schemeClr val="bg1"/>
                </a:solidFill>
                <a:effectLst/>
              </a:rPr>
              <a:t> &gt; </a:t>
            </a:r>
            <a:r>
              <a:rPr lang="fr-FR" b="1" dirty="0">
                <a:solidFill>
                  <a:schemeClr val="bg1"/>
                </a:solidFill>
                <a:effectLst/>
              </a:rPr>
              <a:t>alpha</a:t>
            </a:r>
            <a:r>
              <a:rPr lang="fr-FR" b="0" dirty="0">
                <a:solidFill>
                  <a:schemeClr val="bg1"/>
                </a:solidFill>
                <a:effectLst/>
              </a:rPr>
              <a:t>, alors on </a:t>
            </a:r>
            <a:r>
              <a:rPr lang="fr-FR" b="1" dirty="0">
                <a:solidFill>
                  <a:schemeClr val="bg1"/>
                </a:solidFill>
                <a:effectLst/>
              </a:rPr>
              <a:t>conserve</a:t>
            </a:r>
            <a:r>
              <a:rPr lang="fr-FR" b="0" dirty="0">
                <a:solidFill>
                  <a:schemeClr val="bg1"/>
                </a:solidFill>
                <a:effectLst/>
              </a:rPr>
              <a:t> Ho au niveau alpha. </a:t>
            </a:r>
          </a:p>
          <a:p>
            <a:r>
              <a:rPr lang="fr-FR" b="0" dirty="0">
                <a:solidFill>
                  <a:schemeClr val="bg1"/>
                </a:solidFill>
                <a:effectLst/>
              </a:rPr>
              <a:t>(pas de corrélation)</a:t>
            </a:r>
            <a:endParaRPr lang="fr-FR" dirty="0">
              <a:solidFill>
                <a:schemeClr val="bg1"/>
              </a:solidFill>
              <a:effectLst/>
            </a:endParaRPr>
          </a:p>
          <a:p>
            <a:pPr algn="l"/>
            <a:endParaRPr lang="fr-FR" dirty="0">
              <a:solidFill>
                <a:schemeClr val="bg1"/>
              </a:solidFill>
            </a:endParaRPr>
          </a:p>
          <a:p>
            <a:r>
              <a:rPr lang="fr-FR" b="0" dirty="0">
                <a:solidFill>
                  <a:schemeClr val="bg1"/>
                </a:solidFill>
                <a:effectLst/>
              </a:rPr>
              <a:t>Si </a:t>
            </a:r>
            <a:r>
              <a:rPr lang="fr-FR" b="1" dirty="0">
                <a:solidFill>
                  <a:schemeClr val="bg1"/>
                </a:solidFill>
                <a:effectLst/>
              </a:rPr>
              <a:t>p-value</a:t>
            </a:r>
            <a:r>
              <a:rPr lang="fr-FR" b="0" dirty="0">
                <a:solidFill>
                  <a:schemeClr val="bg1"/>
                </a:solidFill>
                <a:effectLst/>
              </a:rPr>
              <a:t> &lt; </a:t>
            </a:r>
            <a:r>
              <a:rPr lang="fr-FR" b="1" dirty="0">
                <a:solidFill>
                  <a:schemeClr val="bg1"/>
                </a:solidFill>
                <a:effectLst/>
              </a:rPr>
              <a:t>alpha</a:t>
            </a:r>
            <a:r>
              <a:rPr lang="fr-FR" b="0" dirty="0">
                <a:solidFill>
                  <a:schemeClr val="bg1"/>
                </a:solidFill>
                <a:effectLst/>
              </a:rPr>
              <a:t>, alors on </a:t>
            </a:r>
            <a:r>
              <a:rPr lang="fr-FR" b="1" dirty="0">
                <a:solidFill>
                  <a:schemeClr val="bg1"/>
                </a:solidFill>
                <a:effectLst/>
              </a:rPr>
              <a:t>rejette</a:t>
            </a:r>
            <a:r>
              <a:rPr lang="fr-FR" b="0" dirty="0">
                <a:solidFill>
                  <a:schemeClr val="bg1"/>
                </a:solidFill>
                <a:effectLst/>
              </a:rPr>
              <a:t> Ho.</a:t>
            </a:r>
          </a:p>
          <a:p>
            <a:r>
              <a:rPr lang="fr-FR" dirty="0">
                <a:solidFill>
                  <a:schemeClr val="bg1"/>
                </a:solidFill>
              </a:rPr>
              <a:t>(possible corrélation)</a:t>
            </a:r>
            <a:endParaRPr lang="fr-FR" dirty="0">
              <a:solidFill>
                <a:schemeClr val="bg1"/>
              </a:solidFill>
              <a:effectLst/>
            </a:endParaRPr>
          </a:p>
        </p:txBody>
      </p:sp>
      <p:pic>
        <p:nvPicPr>
          <p:cNvPr id="15" name="Espace réservé du contenu 14" descr="Cardiogramme imprimé">
            <a:extLst>
              <a:ext uri="{FF2B5EF4-FFF2-40B4-BE49-F238E27FC236}">
                <a16:creationId xmlns:a16="http://schemas.microsoft.com/office/drawing/2014/main" id="{C0923803-5DD1-D12E-07F5-93583817CC01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563" y="2073113"/>
            <a:ext cx="5303837" cy="3535687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1F976C-9609-8AE3-E142-D601F2BCFC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24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487" y="106701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Tests statistiques : analyse bivariée</a:t>
            </a:r>
            <a:b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</a:b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	Genre et catégorie : deux variables qualitatives</a:t>
            </a:r>
            <a:endParaRPr lang="fr-FR" sz="3200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8306843-12E4-A056-8189-D504778E0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7" name="ZoneTexte 5">
            <a:extLst>
              <a:ext uri="{FF2B5EF4-FFF2-40B4-BE49-F238E27FC236}">
                <a16:creationId xmlns:a16="http://schemas.microsoft.com/office/drawing/2014/main" id="{31EC95B4-68DC-F5A8-D618-97FBCD9D3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146163"/>
              </p:ext>
            </p:extLst>
          </p:nvPr>
        </p:nvGraphicFramePr>
        <p:xfrm>
          <a:off x="6096000" y="1371600"/>
          <a:ext cx="5936473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593D594A-FA1B-D77C-20E7-F5665A0D2C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9600" y="1577340"/>
            <a:ext cx="5303838" cy="4526280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C76705FA-D29C-451B-E89E-48090296A6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18E4BBC-E1CF-6600-A56D-6F15E8417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790B114-FB35-AB97-8978-D7E8F4AF2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1208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Tests statistiques : analyse bivariée</a:t>
            </a:r>
            <a:b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</a:b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	Genre et catégorie : deux variables qualitatives</a:t>
            </a:r>
            <a:endParaRPr lang="fr-FR" sz="3200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6B8A6857-5590-AF52-62DF-654531653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B3E241-A29C-27AE-35DB-0B9044446CE3}"/>
              </a:ext>
            </a:extLst>
          </p:cNvPr>
          <p:cNvSpPr txBox="1"/>
          <p:nvPr/>
        </p:nvSpPr>
        <p:spPr>
          <a:xfrm>
            <a:off x="494487" y="16112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Tableau de contingence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FD427A-CE0C-C5DB-91D4-AD8ADFD2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7" y="2133600"/>
            <a:ext cx="4495800" cy="183502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9D517AF-069F-D344-0B7B-43C869A6EB58}"/>
              </a:ext>
            </a:extLst>
          </p:cNvPr>
          <p:cNvSpPr txBox="1"/>
          <p:nvPr/>
        </p:nvSpPr>
        <p:spPr>
          <a:xfrm>
            <a:off x="7010400" y="2219741"/>
            <a:ext cx="408717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 du Khi2, de la p-value et du nombre de degrés de liberté.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se référant à la table du Khi2, nous trouvons une valeur de 5,91. Autrement dit, si notre résultat de Khi2 est inférieur à cette valeur, nous pouvons conclure à l’indépendance des variables et s’il est supérieur, à la dépendance des variables.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Notre Khi2 18,75 est supérieur et la p-value &lt; 0,05, donc nous pouvons en déduire que les variables sont corrélées.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Toutefois, nous ne connaissons pas l’intensité de la relation.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B7E6D6B-90E3-AB25-8F7F-7FABF9D3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" y="4191000"/>
            <a:ext cx="5906313" cy="2392135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B8400D95-B913-5FB1-2EF1-AAE5C5BC1A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583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932803A-39C0-3345-93F7-5557A161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6C9CF6F-94B4-3438-81D9-219FE317D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1208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Tests statistiques : analyse bivariée</a:t>
            </a:r>
            <a:b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</a:b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	Genre et catégorie : deux variables qualitatives</a:t>
            </a:r>
            <a:endParaRPr lang="fr-FR" sz="3200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DC42AC-7801-6437-D82D-1A752417B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D07B07-67A7-333D-9348-725383182D72}"/>
              </a:ext>
            </a:extLst>
          </p:cNvPr>
          <p:cNvSpPr txBox="1"/>
          <p:nvPr/>
        </p:nvSpPr>
        <p:spPr>
          <a:xfrm>
            <a:off x="762000" y="1447800"/>
            <a:ext cx="6097772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V de Cramer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test V de Cramer donne un résultat compris entre 0 et 1. Il va mesurer l’intensité de la relation.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résultat de 0 signifie qu’il n’y a pas d’association quand un résultat de 1 signifie une forte association.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22E80F2-506D-AA94-1598-206C0AEC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208189"/>
            <a:ext cx="4953000" cy="316992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9CB37DA-3DE7-BEA2-8273-EA4786F37318}"/>
              </a:ext>
            </a:extLst>
          </p:cNvPr>
          <p:cNvSpPr txBox="1"/>
          <p:nvPr/>
        </p:nvSpPr>
        <p:spPr>
          <a:xfrm>
            <a:off x="7391400" y="4343400"/>
            <a:ext cx="351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résultat de 0,007, donc proche de 0, nous donne une relation très faible entre ces deux variables.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627C88E-AF9F-EF27-60AE-3CFE75114691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362200" y="4805065"/>
            <a:ext cx="5029200" cy="122665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FA0CF405-3C19-D8EB-1936-77C9730F38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678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2ED6559-2D98-1C84-7D14-48ACC95C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>
            <a:extLst>
              <a:ext uri="{FF2B5EF4-FFF2-40B4-BE49-F238E27FC236}">
                <a16:creationId xmlns:a16="http://schemas.microsoft.com/office/drawing/2014/main" id="{C523A9C6-0233-9CCB-E482-3982C431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844891-70B0-2BC4-28A4-E0D0748456C6}"/>
              </a:ext>
            </a:extLst>
          </p:cNvPr>
          <p:cNvSpPr txBox="1"/>
          <p:nvPr/>
        </p:nvSpPr>
        <p:spPr>
          <a:xfrm>
            <a:off x="990600" y="3124200"/>
            <a:ext cx="4029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heatmap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nous permet de visualiser la corrélation entre le genre du client et les catégories achetées.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3CAF28-F290-D3E7-2CAF-F44FE661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43" y="1556318"/>
            <a:ext cx="6394069" cy="3745363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E2B06B6-F19D-F96E-2CFB-38E3263C95C4}"/>
              </a:ext>
            </a:extLst>
          </p:cNvPr>
          <p:cNvSpPr txBox="1">
            <a:spLocks/>
          </p:cNvSpPr>
          <p:nvPr/>
        </p:nvSpPr>
        <p:spPr>
          <a:xfrm>
            <a:off x="381000" y="228600"/>
            <a:ext cx="11203025" cy="118364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>
              <a:defRPr sz="4000" b="0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lang="fr-FR" sz="3200" kern="1200" dirty="0">
                <a:solidFill>
                  <a:schemeClr val="bg1"/>
                </a:solidFill>
              </a:rPr>
              <a:t>Tests statistiques : analyse bivariée</a:t>
            </a:r>
            <a:br>
              <a:rPr lang="fr-FR" sz="3200" kern="1200" dirty="0">
                <a:solidFill>
                  <a:schemeClr val="bg1"/>
                </a:solidFill>
              </a:rPr>
            </a:br>
            <a:r>
              <a:rPr lang="fr-FR" sz="3200" kern="1200" dirty="0">
                <a:solidFill>
                  <a:schemeClr val="bg1"/>
                </a:solidFill>
              </a:rPr>
              <a:t>	Genre et catégorie : deux variables qualitatives</a:t>
            </a:r>
            <a:endParaRPr lang="fr-FR" sz="3200" spc="225" dirty="0">
              <a:solidFill>
                <a:schemeClr val="bg1"/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89A220B-1EB9-18BE-F640-B8030E12D0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185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F779407-E62C-9168-EEB7-536565D4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03A7CFF-E91A-7890-9543-3FB076EC4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Age et montant total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41197BA-0B7A-74B3-E4AF-4ECB32AEE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7" name="ZoneTexte 5">
            <a:extLst>
              <a:ext uri="{FF2B5EF4-FFF2-40B4-BE49-F238E27FC236}">
                <a16:creationId xmlns:a16="http://schemas.microsoft.com/office/drawing/2014/main" id="{54663FFC-6331-129F-C5FF-5E68594F5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833762"/>
              </p:ext>
            </p:extLst>
          </p:nvPr>
        </p:nvGraphicFramePr>
        <p:xfrm>
          <a:off x="6096000" y="1371600"/>
          <a:ext cx="5936473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3577ADC-517B-FE1C-BE07-A0BB2DFB01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494487" y="1676400"/>
            <a:ext cx="5372913" cy="4191000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EECAF7-2416-10C8-7A9C-AE5E0CBB9D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81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0866" y="3631768"/>
            <a:ext cx="46329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20" dirty="0">
                <a:solidFill>
                  <a:srgbClr val="FFFFFF"/>
                </a:solidFill>
                <a:latin typeface="Cambria"/>
                <a:cs typeface="Cambria"/>
              </a:rPr>
              <a:t>Nettoyage</a:t>
            </a:r>
            <a:endParaRPr sz="72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0866" y="5099684"/>
            <a:ext cx="8939530" cy="6788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ts val="2510"/>
              </a:lnSpc>
              <a:spcBef>
                <a:spcPts val="285"/>
              </a:spcBef>
            </a:pPr>
            <a:r>
              <a:rPr sz="2200" spc="155" dirty="0">
                <a:solidFill>
                  <a:schemeClr val="bg1"/>
                </a:solidFill>
                <a:latin typeface="Cambria"/>
                <a:cs typeface="Cambria"/>
              </a:rPr>
              <a:t>Principales</a:t>
            </a:r>
            <a:r>
              <a:rPr sz="2200" spc="22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95" dirty="0">
                <a:solidFill>
                  <a:schemeClr val="bg1"/>
                </a:solidFill>
                <a:latin typeface="Cambria"/>
                <a:cs typeface="Cambria"/>
              </a:rPr>
              <a:t>modifications</a:t>
            </a:r>
            <a:r>
              <a:rPr sz="2200" spc="229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80" dirty="0">
                <a:solidFill>
                  <a:schemeClr val="bg1"/>
                </a:solidFill>
                <a:latin typeface="Cambria"/>
                <a:cs typeface="Cambria"/>
              </a:rPr>
              <a:t>apportées</a:t>
            </a:r>
            <a:r>
              <a:rPr sz="2200" spc="2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85" dirty="0">
                <a:solidFill>
                  <a:schemeClr val="bg1"/>
                </a:solidFill>
                <a:latin typeface="Cambria"/>
                <a:cs typeface="Cambria"/>
              </a:rPr>
              <a:t>au</a:t>
            </a:r>
            <a:r>
              <a:rPr sz="2200" spc="26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200" dirty="0">
                <a:solidFill>
                  <a:schemeClr val="bg1"/>
                </a:solidFill>
                <a:latin typeface="Cambria"/>
                <a:cs typeface="Cambria"/>
              </a:rPr>
              <a:t>jeu</a:t>
            </a:r>
            <a:r>
              <a:rPr sz="2200" spc="24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200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2200" spc="25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200" dirty="0">
                <a:solidFill>
                  <a:schemeClr val="bg1"/>
                </a:solidFill>
                <a:latin typeface="Cambria"/>
                <a:cs typeface="Cambria"/>
              </a:rPr>
              <a:t>données</a:t>
            </a:r>
            <a:r>
              <a:rPr sz="2200" spc="26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160" dirty="0">
                <a:solidFill>
                  <a:schemeClr val="bg1"/>
                </a:solidFill>
                <a:latin typeface="Cambria"/>
                <a:cs typeface="Cambria"/>
              </a:rPr>
              <a:t>lors</a:t>
            </a:r>
            <a:r>
              <a:rPr sz="2200" spc="229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2200" spc="204" dirty="0">
                <a:solidFill>
                  <a:schemeClr val="bg1"/>
                </a:solidFill>
                <a:latin typeface="Cambria"/>
                <a:cs typeface="Cambria"/>
              </a:rPr>
              <a:t>du </a:t>
            </a:r>
            <a:r>
              <a:rPr sz="2200" spc="175" dirty="0">
                <a:solidFill>
                  <a:schemeClr val="bg1"/>
                </a:solidFill>
                <a:latin typeface="Cambria"/>
                <a:cs typeface="Cambria"/>
              </a:rPr>
              <a:t>nettoyage</a:t>
            </a:r>
            <a:endParaRPr sz="2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61872" y="347472"/>
            <a:ext cx="10500360" cy="4060850"/>
            <a:chOff x="1261872" y="347472"/>
            <a:chExt cx="10500360" cy="4060850"/>
          </a:xfrm>
          <a:solidFill>
            <a:schemeClr val="accent4">
              <a:lumMod val="75000"/>
            </a:schemeClr>
          </a:solidFill>
        </p:grpSpPr>
        <p:pic>
          <p:nvPicPr>
            <p:cNvPr id="5" name="object 5" descr="Pile de livres de basculement en dur sans titres de colonnes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48400" y="739750"/>
              <a:ext cx="5513832" cy="3668572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72" y="347472"/>
              <a:ext cx="2167128" cy="1059179"/>
            </a:xfrm>
            <a:prstGeom prst="rect">
              <a:avLst/>
            </a:prstGeom>
            <a:grpFill/>
          </p:spPr>
        </p:pic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8C798F-272E-A9FB-8B3F-A6C88EB999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B66878E-0A15-0289-A939-4BD983AB5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8D0213-14E3-365A-B4D5-115CEA6E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Age et montant total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D09C546-D533-9F93-AF79-68141F2AC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852F5B-5C89-6979-363E-F4100764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3506241" cy="27052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952BDD3-42C8-9977-890B-456EE2B5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86200"/>
            <a:ext cx="3506241" cy="270526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5954AD-C64E-AA45-6FCC-92D94B03D67B}"/>
              </a:ext>
            </a:extLst>
          </p:cNvPr>
          <p:cNvSpPr txBox="1"/>
          <p:nvPr/>
        </p:nvSpPr>
        <p:spPr>
          <a:xfrm>
            <a:off x="4904751" y="1755082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Les valeurs des variables suivent elles une distribution normale ?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Utilisons le test de </a:t>
            </a:r>
            <a:r>
              <a:rPr lang="fr-FR" u="sng" dirty="0">
                <a:solidFill>
                  <a:schemeClr val="bg1"/>
                </a:solidFill>
              </a:rPr>
              <a:t>Shapiro-</a:t>
            </a:r>
            <a:r>
              <a:rPr lang="fr-FR" u="sng" dirty="0" err="1">
                <a:solidFill>
                  <a:schemeClr val="bg1"/>
                </a:solidFill>
              </a:rPr>
              <a:t>Wilk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B0D72B-0840-5ED5-4A61-501558F913EA}"/>
              </a:ext>
            </a:extLst>
          </p:cNvPr>
          <p:cNvSpPr txBox="1"/>
          <p:nvPr/>
        </p:nvSpPr>
        <p:spPr>
          <a:xfrm>
            <a:off x="4963480" y="3644761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Les p-value de l’âge et du montant total des achats étant très proche de 0.</a:t>
            </a:r>
          </a:p>
          <a:p>
            <a:r>
              <a:rPr lang="fr-FR" dirty="0">
                <a:solidFill>
                  <a:schemeClr val="bg1"/>
                </a:solidFill>
              </a:rPr>
              <a:t>Nous pouvons conclure que les valeurs des variables ne suivent donc pas une distribution normale.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28A761-F5AD-F5AC-EAAB-7819B1BFCF64}"/>
              </a:ext>
            </a:extLst>
          </p:cNvPr>
          <p:cNvSpPr txBox="1"/>
          <p:nvPr/>
        </p:nvSpPr>
        <p:spPr>
          <a:xfrm>
            <a:off x="4904751" y="510540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Il est donc plus cohérent d'effectuer un test non paramétrique, comme le test de </a:t>
            </a:r>
            <a:r>
              <a:rPr lang="fr-FR" u="sng" dirty="0">
                <a:solidFill>
                  <a:schemeClr val="bg1"/>
                </a:solidFill>
              </a:rPr>
              <a:t>Spearman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33CED61-7BD5-CE1E-8692-51A93FC83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938722"/>
            <a:ext cx="6705600" cy="368946"/>
          </a:xfrm>
          <a:prstGeom prst="rect">
            <a:avLst/>
          </a:prstGeom>
        </p:spPr>
      </p:pic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99BC8B32-52E5-5E72-1483-CD5A27BDC0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924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F016E3E-9BC4-A8B2-F89D-92F1FCC7D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694F376-3F83-7C49-6EE5-90062304C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Age et montant total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245659-750C-A371-17F9-26BA84843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140EAD-7929-F9B4-8AFF-79057EA4633F}"/>
              </a:ext>
            </a:extLst>
          </p:cNvPr>
          <p:cNvSpPr txBox="1"/>
          <p:nvPr/>
        </p:nvSpPr>
        <p:spPr>
          <a:xfrm>
            <a:off x="494487" y="1371600"/>
            <a:ext cx="906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</a:rPr>
              <a:t>Test de Spearman </a:t>
            </a:r>
            <a:r>
              <a:rPr lang="fr-FR" dirty="0">
                <a:solidFill>
                  <a:schemeClr val="bg1"/>
                </a:solidFill>
              </a:rPr>
              <a:t>: le test de Spearman va donc tester l’association entre les variables âge et montant total. Son résultat sera compris entre -1(association négative) et 1(association positive). 0 signifie qu’il n’existe pas d’association.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44AC02-C224-BB6C-D2F5-6A3051BB8FA0}"/>
              </a:ext>
            </a:extLst>
          </p:cNvPr>
          <p:cNvSpPr txBox="1"/>
          <p:nvPr/>
        </p:nvSpPr>
        <p:spPr>
          <a:xfrm>
            <a:off x="8114487" y="2743200"/>
            <a:ext cx="289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Un résultat de -0,179 avec une p-value de 0, nous indique une association négative(faible) entre les variables âge et montant total.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C’est-à-dire que plus l’âge augmente et plus le montant total diminue.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2761E26-C327-340A-7748-AC4F51C9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7" y="3048000"/>
            <a:ext cx="6195281" cy="2065094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B7EBA7CD-C88E-6082-CA24-91DD7C13F6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52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A1098C-F2AE-0820-20B7-929878A95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2BBFFD-1DE4-B2E0-9D79-AE430FC0D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Age et montant total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E955D33-7B38-5829-143C-CDAD76510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C656EC8-53EF-4119-FA53-2671CEEE69C7}"/>
              </a:ext>
            </a:extLst>
          </p:cNvPr>
          <p:cNvSpPr txBox="1"/>
          <p:nvPr/>
        </p:nvSpPr>
        <p:spPr>
          <a:xfrm>
            <a:off x="494486" y="1524000"/>
            <a:ext cx="9259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Calculons si nous obtenons un indice de régression afin de conforter le test de </a:t>
            </a:r>
            <a:r>
              <a:rPr lang="fr-FR" u="sng" dirty="0">
                <a:solidFill>
                  <a:schemeClr val="bg1"/>
                </a:solidFill>
              </a:rPr>
              <a:t>Spearman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FEB5490-0808-05B2-70DC-F37238475F8C}"/>
              </a:ext>
            </a:extLst>
          </p:cNvPr>
          <p:cNvSpPr txBox="1"/>
          <p:nvPr/>
        </p:nvSpPr>
        <p:spPr>
          <a:xfrm>
            <a:off x="6528012" y="3415606"/>
            <a:ext cx="4191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retrouvons notre corrélation négative confirmée par la droite de régression linéaire en pente descendante.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Plus l’âge augmente, plus le montant total des achats diminue.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9335F1A-13C7-1717-AD43-E3857C8F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6" y="2743200"/>
            <a:ext cx="5627699" cy="348273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D8AB716-3424-FAE3-C0F9-DCD1D283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112508"/>
            <a:ext cx="3802749" cy="369332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F0EE0F04-EF61-1C20-FF58-520D1B0D37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102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3F9EB2C-B8ED-19FD-B7A6-1BF4D2F3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543596-19CF-2B01-BF6A-71C6D4815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Age et fréquence d’achats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04CCCDD-2D81-35EF-B058-478259135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7" name="ZoneTexte 5">
            <a:extLst>
              <a:ext uri="{FF2B5EF4-FFF2-40B4-BE49-F238E27FC236}">
                <a16:creationId xmlns:a16="http://schemas.microsoft.com/office/drawing/2014/main" id="{FF05FD91-AB00-C731-2080-15F6E9516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527872"/>
              </p:ext>
            </p:extLst>
          </p:nvPr>
        </p:nvGraphicFramePr>
        <p:xfrm>
          <a:off x="6096000" y="1371600"/>
          <a:ext cx="5936473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9EDE48AB-4BE8-B417-4A7B-DDB5458E1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87" y="2286000"/>
            <a:ext cx="5135047" cy="32004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BF681B4-FC3F-9D29-E1EA-22EF6DD63A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317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3286B-3AAA-E2FB-3FA3-0C23351E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17DD161-7F45-F68E-A0B0-9179F6BAD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 Age et fréquence d’achats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50F8BC8-3BD5-782E-6992-9BB399010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4D0EE8-2EB5-B759-9962-E64AAE18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3506241" cy="270526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7BFEBE0-BA51-E93F-616C-8BA6A5E53FC2}"/>
              </a:ext>
            </a:extLst>
          </p:cNvPr>
          <p:cNvSpPr txBox="1"/>
          <p:nvPr/>
        </p:nvSpPr>
        <p:spPr>
          <a:xfrm>
            <a:off x="4904751" y="1755082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Les valeurs des variables suivent elles une distribution normale ?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Utilisons le test de </a:t>
            </a:r>
            <a:r>
              <a:rPr lang="fr-FR" u="sng" dirty="0">
                <a:solidFill>
                  <a:schemeClr val="bg1"/>
                </a:solidFill>
              </a:rPr>
              <a:t>Shapiro-</a:t>
            </a:r>
            <a:r>
              <a:rPr lang="fr-FR" u="sng" dirty="0" err="1">
                <a:solidFill>
                  <a:schemeClr val="bg1"/>
                </a:solidFill>
              </a:rPr>
              <a:t>Wilk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345E4AD-F127-C543-A21E-F4257DC86588}"/>
              </a:ext>
            </a:extLst>
          </p:cNvPr>
          <p:cNvSpPr txBox="1"/>
          <p:nvPr/>
        </p:nvSpPr>
        <p:spPr>
          <a:xfrm>
            <a:off x="4963480" y="3644761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Les p-value de l’âge et la fréquence d’achat étant très proche de 0.</a:t>
            </a:r>
          </a:p>
          <a:p>
            <a:r>
              <a:rPr lang="fr-FR" dirty="0">
                <a:solidFill>
                  <a:schemeClr val="bg1"/>
                </a:solidFill>
              </a:rPr>
              <a:t>Nous pouvons conclure que les valeurs des variables ne suivent donc pas une distribution normale.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ED8C290-825A-179C-82FF-82A8DED7C49B}"/>
              </a:ext>
            </a:extLst>
          </p:cNvPr>
          <p:cNvSpPr txBox="1"/>
          <p:nvPr/>
        </p:nvSpPr>
        <p:spPr>
          <a:xfrm>
            <a:off x="4904751" y="510540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Il est donc plus cohérent d'effectuer un test non paramétrique, comme le test de </a:t>
            </a:r>
            <a:r>
              <a:rPr lang="fr-FR" u="sng" dirty="0">
                <a:solidFill>
                  <a:schemeClr val="bg1"/>
                </a:solidFill>
              </a:rPr>
              <a:t>Spearman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527332-6D01-DCC8-2410-BC7CD5A1E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86200"/>
            <a:ext cx="3506241" cy="26881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9D2CCD-592E-EA56-8CE8-7DFF33DA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986020"/>
            <a:ext cx="6984522" cy="454438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50E8AAB-9943-FD99-98B5-8DA768BD6C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191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F2692-B0B1-D44A-7AFD-9D0486B44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D75E04-F241-1A3D-C383-D609AF07C2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 Age et fréquence d’achats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5F6F1FD-2BB8-4D94-0F42-68011A14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201D8F-ABCE-55D6-2C16-51671F2DBA79}"/>
              </a:ext>
            </a:extLst>
          </p:cNvPr>
          <p:cNvSpPr txBox="1"/>
          <p:nvPr/>
        </p:nvSpPr>
        <p:spPr>
          <a:xfrm>
            <a:off x="494487" y="1371600"/>
            <a:ext cx="906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</a:rPr>
              <a:t>Test de Spearman </a:t>
            </a:r>
            <a:r>
              <a:rPr lang="fr-FR" dirty="0">
                <a:solidFill>
                  <a:schemeClr val="bg1"/>
                </a:solidFill>
              </a:rPr>
              <a:t>: le résultat du test de Spearman associé à une p-value nulle indique une faible corrélation. 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40769A-004D-2A5D-5966-3B2F0E91B5CD}"/>
              </a:ext>
            </a:extLst>
          </p:cNvPr>
          <p:cNvSpPr txBox="1"/>
          <p:nvPr/>
        </p:nvSpPr>
        <p:spPr>
          <a:xfrm>
            <a:off x="492310" y="4114800"/>
            <a:ext cx="350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Graphiquement, </a:t>
            </a:r>
          </a:p>
          <a:p>
            <a:r>
              <a:rPr lang="fr-FR" dirty="0">
                <a:solidFill>
                  <a:schemeClr val="bg1"/>
                </a:solidFill>
              </a:rPr>
              <a:t>il apparaît bien une corrélation mais elle n'est pas linéaire.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2ED1EF-AE27-0976-E924-54E56284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10" y="2159726"/>
            <a:ext cx="4300707" cy="1752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8835D7-77BE-2B9E-0A58-13267F9E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51623"/>
            <a:ext cx="6770772" cy="332140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42B7D42-1103-BFA5-FAFF-D2586FA583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960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A8F65-BB95-C02F-5836-2D6B337E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2A9A8B-A5D0-6D92-64C5-4E8D52291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545113" cy="1382522"/>
          </a:xfrm>
        </p:spPr>
        <p:txBody>
          <a:bodyPr vert="horz" wrap="square" lIns="0" tIns="0" rIns="0" bIns="0" rtlCol="0">
            <a:noAutofit/>
          </a:bodyPr>
          <a:lstStyle/>
          <a:p>
            <a:pPr marL="41275" algn="l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 Tranche d’âge et fréquence d’achats : une variable qualitative et une variable quantitative</a:t>
            </a:r>
            <a:endParaRPr lang="fr-FR" sz="3200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503EB6B-0686-2B29-BF2D-378E9BD77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FE44D8-CDBE-D64C-F9E6-0BC228883A3C}"/>
              </a:ext>
            </a:extLst>
          </p:cNvPr>
          <p:cNvSpPr txBox="1"/>
          <p:nvPr/>
        </p:nvSpPr>
        <p:spPr>
          <a:xfrm>
            <a:off x="381000" y="1720840"/>
            <a:ext cx="43823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Remplaçons la variable ‘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 par la variable ‘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tranche_age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 : nous avons à nouveau une variable qualitative et une variable quantitative.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Nous allons pouvoir tester la corrélation par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Anova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résultat de l’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Anova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nous montre une disparité des moyennes et des distributions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importantes dans les tranches 35 à 55 ans.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A39765-2FE5-D879-591F-F46DE8E2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868" y="2048050"/>
            <a:ext cx="6393530" cy="37285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154820-1BF3-794B-303E-E294E40D3C3C}"/>
              </a:ext>
            </a:extLst>
          </p:cNvPr>
          <p:cNvSpPr/>
          <p:nvPr/>
        </p:nvSpPr>
        <p:spPr>
          <a:xfrm>
            <a:off x="1295400" y="5029200"/>
            <a:ext cx="2224596" cy="490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L’</a:t>
            </a:r>
            <a:r>
              <a:rPr lang="fr-FR" dirty="0" err="1">
                <a:solidFill>
                  <a:schemeClr val="tx1"/>
                </a:solidFill>
              </a:rPr>
              <a:t>eta-squared</a:t>
            </a:r>
            <a:r>
              <a:rPr lang="fr-FR" dirty="0">
                <a:solidFill>
                  <a:schemeClr val="tx1"/>
                </a:solidFill>
              </a:rPr>
              <a:t> = 0,19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640D11-BA62-08D9-AB39-0275B10C9E12}"/>
              </a:ext>
            </a:extLst>
          </p:cNvPr>
          <p:cNvSpPr txBox="1"/>
          <p:nvPr/>
        </p:nvSpPr>
        <p:spPr>
          <a:xfrm>
            <a:off x="1143000" y="5638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Taille importante du lien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EE5DEB1-3897-0D26-20EC-37A0E06427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517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91CF4-3A38-7EE6-B6A2-78F756212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4F7177-68FA-68BE-D472-49740BE45C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545113" cy="1382522"/>
          </a:xfrm>
        </p:spPr>
        <p:txBody>
          <a:bodyPr vert="horz" wrap="square" lIns="0" tIns="0" rIns="0" bIns="0" rtlCol="0">
            <a:noAutofit/>
          </a:bodyPr>
          <a:lstStyle/>
          <a:p>
            <a:pPr marL="41275" algn="l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 Tranche d’âge et fréquence d’achats : une variable qualitative et une variable quantitative</a:t>
            </a:r>
            <a:endParaRPr lang="fr-FR" sz="3200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AC0E80C-5331-1352-112F-E8373D4C4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DC99DC-471C-8097-4BC1-ED1E2BFF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752600"/>
            <a:ext cx="8763000" cy="311303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2C18051-3B06-0B0D-FF73-1F3439ADAF6F}"/>
              </a:ext>
            </a:extLst>
          </p:cNvPr>
          <p:cNvSpPr txBox="1"/>
          <p:nvPr/>
        </p:nvSpPr>
        <p:spPr>
          <a:xfrm>
            <a:off x="1847443" y="5170437"/>
            <a:ext cx="8839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La p-value est égale à zéro. Nous pouvons donc rejeter l'hypothèse nulle et considérer qu'il y a une différence significative entre les médianes des groupes de données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BB1841F-B2CB-2F29-29F9-92D211DE61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44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F643363-F4F1-576B-6A2E-2ACDE6655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2573463-EEDC-FC07-2D06-0F2D201E64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Age et panier moyen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8B7EB30-A5D2-F75B-74F8-F975E6ABE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7" name="ZoneTexte 5">
            <a:extLst>
              <a:ext uri="{FF2B5EF4-FFF2-40B4-BE49-F238E27FC236}">
                <a16:creationId xmlns:a16="http://schemas.microsoft.com/office/drawing/2014/main" id="{3F5260ED-0096-E9F6-0DDE-85BC5F9A1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726003"/>
              </p:ext>
            </p:extLst>
          </p:nvPr>
        </p:nvGraphicFramePr>
        <p:xfrm>
          <a:off x="6096000" y="1371600"/>
          <a:ext cx="5936473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14C0DC7E-617D-E12C-8B7B-4257FBC63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87" y="2209800"/>
            <a:ext cx="5181231" cy="3429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7DC28F-CC02-24AF-A568-826657ED1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340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8153-19C1-E877-3D8E-66EC13919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606EAC5-A41F-FC2C-F746-9EC8DFBCE6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 Age et panier moyen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59C3E85-E455-3405-7979-F5D1378E3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16EE8F-598A-FCFE-5EE4-A2618992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3506241" cy="270526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8F5727D-C15B-7120-B0DE-E4AF9D97C6EC}"/>
              </a:ext>
            </a:extLst>
          </p:cNvPr>
          <p:cNvSpPr txBox="1"/>
          <p:nvPr/>
        </p:nvSpPr>
        <p:spPr>
          <a:xfrm>
            <a:off x="4904751" y="1755082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Les valeurs des variables suivent elles une distribution normale ?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Utilisons le test de </a:t>
            </a:r>
            <a:r>
              <a:rPr lang="fr-FR" u="sng" dirty="0">
                <a:solidFill>
                  <a:schemeClr val="bg1"/>
                </a:solidFill>
              </a:rPr>
              <a:t>Shapiro-</a:t>
            </a:r>
            <a:r>
              <a:rPr lang="fr-FR" u="sng" dirty="0" err="1">
                <a:solidFill>
                  <a:schemeClr val="bg1"/>
                </a:solidFill>
              </a:rPr>
              <a:t>Wilk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6F145C-BD93-A8D6-A887-88480086E0B5}"/>
              </a:ext>
            </a:extLst>
          </p:cNvPr>
          <p:cNvSpPr txBox="1"/>
          <p:nvPr/>
        </p:nvSpPr>
        <p:spPr>
          <a:xfrm>
            <a:off x="4963480" y="3644761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Les p-value de l’âge et du panier moyen étant très proche de 0.</a:t>
            </a:r>
          </a:p>
          <a:p>
            <a:r>
              <a:rPr lang="fr-FR" dirty="0">
                <a:solidFill>
                  <a:schemeClr val="bg1"/>
                </a:solidFill>
              </a:rPr>
              <a:t>Nous pouvons conclure que les valeurs des variables ne suivent donc pas une distribution normale.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DCF270E-6E3C-98F1-3F5B-10B26F7E2EB5}"/>
              </a:ext>
            </a:extLst>
          </p:cNvPr>
          <p:cNvSpPr txBox="1"/>
          <p:nvPr/>
        </p:nvSpPr>
        <p:spPr>
          <a:xfrm>
            <a:off x="4904751" y="510540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Il est donc plus cohérent d'effectuer un test non paramétrique, comme le test de </a:t>
            </a:r>
            <a:r>
              <a:rPr lang="fr-FR" u="sng" dirty="0">
                <a:solidFill>
                  <a:schemeClr val="bg1"/>
                </a:solidFill>
              </a:rPr>
              <a:t>Spearman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2DD0BD-96FA-1D96-2B68-A7373366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94372"/>
            <a:ext cx="3506241" cy="24220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C18ADD-A752-6D4E-B714-904494BB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403" y="2810731"/>
            <a:ext cx="5991849" cy="2559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503D034-CEE5-90B4-E100-CF26DB4AE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403" y="3159367"/>
            <a:ext cx="5991849" cy="189671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AE402DDB-EE16-5719-C26F-4036E7E28E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97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907940"/>
          </a:xfrm>
          <a:prstGeom prst="rect">
            <a:avLst/>
          </a:prstGeom>
        </p:spPr>
        <p:txBody>
          <a:bodyPr vert="horz" wrap="square" lIns="0" tIns="228599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00"/>
              </a:spcBef>
            </a:pPr>
            <a:r>
              <a:rPr lang="fr-FR" sz="4400" spc="365" dirty="0">
                <a:solidFill>
                  <a:schemeClr val="bg1"/>
                </a:solidFill>
              </a:rPr>
              <a:t>3 fichiers importés</a:t>
            </a:r>
            <a:endParaRPr sz="4400" dirty="0">
              <a:solidFill>
                <a:schemeClr val="bg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C1C30EA-C516-87A9-E523-97B09613AB4A}"/>
              </a:ext>
            </a:extLst>
          </p:cNvPr>
          <p:cNvGrpSpPr/>
          <p:nvPr/>
        </p:nvGrpSpPr>
        <p:grpSpPr>
          <a:xfrm>
            <a:off x="2209800" y="1371600"/>
            <a:ext cx="7120883" cy="5023495"/>
            <a:chOff x="854074" y="1463488"/>
            <a:chExt cx="7120883" cy="5023495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06DAE4C8-CD47-FAA4-374A-E59571302782}"/>
                </a:ext>
              </a:extLst>
            </p:cNvPr>
            <p:cNvGrpSpPr/>
            <p:nvPr/>
          </p:nvGrpSpPr>
          <p:grpSpPr>
            <a:xfrm>
              <a:off x="854074" y="1463488"/>
              <a:ext cx="7120883" cy="5023495"/>
              <a:chOff x="3038596" y="1608819"/>
              <a:chExt cx="7708740" cy="4893063"/>
            </a:xfrm>
            <a:gradFill flip="none" rotWithShape="1">
              <a:gsLst>
                <a:gs pos="25000">
                  <a:schemeClr val="accent2">
                    <a:lumMod val="60000"/>
                    <a:lumOff val="40000"/>
                  </a:schemeClr>
                </a:gs>
                <a:gs pos="48968">
                  <a:srgbClr val="B4BEB6"/>
                </a:gs>
                <a:gs pos="84000">
                  <a:schemeClr val="accent2">
                    <a:lumMod val="40000"/>
                    <a:lumOff val="60000"/>
                  </a:schemeClr>
                </a:gs>
              </a:gsLst>
              <a:lin ang="13500000" scaled="1"/>
              <a:tileRect/>
            </a:gra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B750B3-97B4-F2A8-4A89-4E06E47F2FAD}"/>
                  </a:ext>
                </a:extLst>
              </p:cNvPr>
              <p:cNvSpPr/>
              <p:nvPr/>
            </p:nvSpPr>
            <p:spPr>
              <a:xfrm>
                <a:off x="3038596" y="1608819"/>
                <a:ext cx="7708740" cy="148537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 rtl="0"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b="1" u="sng" dirty="0">
                    <a:solidFill>
                      <a:schemeClr val="tx2"/>
                    </a:solidFill>
                  </a:rPr>
                  <a:t>CUSTOMERS</a:t>
                </a:r>
              </a:p>
              <a:p>
                <a:endParaRPr lang="fr-FR" b="1" u="sng" dirty="0">
                  <a:solidFill>
                    <a:schemeClr val="tx2"/>
                  </a:solidFill>
                </a:endParaRPr>
              </a:p>
              <a:p>
                <a:r>
                  <a:rPr lang="fr-FR" b="1" dirty="0">
                    <a:solidFill>
                      <a:schemeClr val="tx2"/>
                    </a:solidFill>
                  </a:rPr>
                  <a:t>8623 lignes</a:t>
                </a:r>
              </a:p>
              <a:p>
                <a:endParaRPr lang="fr-FR" b="1" dirty="0"/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ADBEDFF8-47BE-0E14-9C70-FFAC0638F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25990" y="1646974"/>
                <a:ext cx="2028749" cy="1396304"/>
              </a:xfrm>
              <a:prstGeom prst="rect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16A07CF-B176-0BD7-AF1B-81E938F1E0EC}"/>
                  </a:ext>
                </a:extLst>
              </p:cNvPr>
              <p:cNvSpPr/>
              <p:nvPr/>
            </p:nvSpPr>
            <p:spPr>
              <a:xfrm>
                <a:off x="3038596" y="4820938"/>
                <a:ext cx="7708740" cy="16809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 rtl="0"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 b="1" u="sng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FA4EAF5-9E0B-9936-10FD-C7B5900049F5}"/>
                  </a:ext>
                </a:extLst>
              </p:cNvPr>
              <p:cNvSpPr/>
              <p:nvPr/>
            </p:nvSpPr>
            <p:spPr>
              <a:xfrm>
                <a:off x="3038596" y="3183675"/>
                <a:ext cx="7708740" cy="15051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 rtl="0"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 b="1" u="sng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2B7904A3-764D-AFB7-1949-199E0BEF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0812" y="4870216"/>
                <a:ext cx="4403927" cy="1611407"/>
              </a:xfrm>
              <a:prstGeom prst="rect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A84682F3-0B04-84D5-7EB4-C892DB62C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7877" y="3238080"/>
                <a:ext cx="2146862" cy="1396304"/>
              </a:xfrm>
              <a:prstGeom prst="rect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pic>
        </p:grpSp>
        <p:sp>
          <p:nvSpPr>
            <p:cNvPr id="13" name="ZoneTexte 24">
              <a:extLst>
                <a:ext uri="{FF2B5EF4-FFF2-40B4-BE49-F238E27FC236}">
                  <a16:creationId xmlns:a16="http://schemas.microsoft.com/office/drawing/2014/main" id="{ABCCECAD-C4E1-B7E1-8D96-C15AC93E5C8B}"/>
                </a:ext>
              </a:extLst>
            </p:cNvPr>
            <p:cNvSpPr txBox="1"/>
            <p:nvPr/>
          </p:nvSpPr>
          <p:spPr>
            <a:xfrm>
              <a:off x="854074" y="3297375"/>
              <a:ext cx="60940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rtl="0"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b="1" u="sng" dirty="0">
                  <a:solidFill>
                    <a:schemeClr val="tx2"/>
                  </a:solidFill>
                </a:rPr>
                <a:t>PRODUCTS</a:t>
              </a:r>
            </a:p>
            <a:p>
              <a:endParaRPr lang="fr-FR" b="1" u="sng" dirty="0">
                <a:solidFill>
                  <a:schemeClr val="tx2"/>
                </a:solidFill>
              </a:endParaRPr>
            </a:p>
            <a:p>
              <a:r>
                <a:rPr lang="fr-FR" b="1" dirty="0">
                  <a:solidFill>
                    <a:schemeClr val="tx2"/>
                  </a:solidFill>
                </a:rPr>
                <a:t>3287 lignes</a:t>
              </a:r>
            </a:p>
          </p:txBody>
        </p:sp>
        <p:sp>
          <p:nvSpPr>
            <p:cNvPr id="15" name="ZoneTexte 25">
              <a:extLst>
                <a:ext uri="{FF2B5EF4-FFF2-40B4-BE49-F238E27FC236}">
                  <a16:creationId xmlns:a16="http://schemas.microsoft.com/office/drawing/2014/main" id="{19150F15-3038-07FC-812F-00D8E40442B6}"/>
                </a:ext>
              </a:extLst>
            </p:cNvPr>
            <p:cNvSpPr txBox="1"/>
            <p:nvPr/>
          </p:nvSpPr>
          <p:spPr>
            <a:xfrm>
              <a:off x="854074" y="4909673"/>
              <a:ext cx="60940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rtl="0"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b="1" u="sng" dirty="0">
                  <a:solidFill>
                    <a:schemeClr val="tx2"/>
                  </a:solidFill>
                </a:rPr>
                <a:t>TRANSACTIONS</a:t>
              </a:r>
            </a:p>
            <a:p>
              <a:endParaRPr lang="fr-FR" b="1" u="sng" dirty="0">
                <a:solidFill>
                  <a:schemeClr val="tx2"/>
                </a:solidFill>
              </a:endParaRPr>
            </a:p>
            <a:p>
              <a:r>
                <a:rPr lang="fr-FR" b="1" dirty="0">
                  <a:solidFill>
                    <a:schemeClr val="tx2"/>
                  </a:solidFill>
                </a:rPr>
                <a:t>679532 lignes</a:t>
              </a:r>
            </a:p>
            <a:p>
              <a:r>
                <a:rPr lang="fr-FR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endParaRPr lang="fr-F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42" name="Espace réservé du numéro de diapositive 41">
            <a:extLst>
              <a:ext uri="{FF2B5EF4-FFF2-40B4-BE49-F238E27FC236}">
                <a16:creationId xmlns:a16="http://schemas.microsoft.com/office/drawing/2014/main" id="{801F65A2-60D3-9B63-795B-4E09A45BFD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7B2BC-9731-4615-6A4C-DCD0A97E8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CDE901-9E70-8ED9-3BA6-9207AE6A61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 Age et fréquence d’achats : deux variables quantitatives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33B3D8-3B5C-5D29-1833-A0BC861BA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EB8099-300D-FB95-4E0E-FC952B33230F}"/>
              </a:ext>
            </a:extLst>
          </p:cNvPr>
          <p:cNvSpPr txBox="1"/>
          <p:nvPr/>
        </p:nvSpPr>
        <p:spPr>
          <a:xfrm>
            <a:off x="494487" y="1371600"/>
            <a:ext cx="906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</a:rPr>
              <a:t>Test de Spearman </a:t>
            </a:r>
            <a:r>
              <a:rPr lang="fr-FR" dirty="0">
                <a:solidFill>
                  <a:schemeClr val="bg1"/>
                </a:solidFill>
              </a:rPr>
              <a:t>: le résultat du test de Spearman confirme une corrélation négative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3526EF-DD01-24FD-7C08-DD30A5396503}"/>
              </a:ext>
            </a:extLst>
          </p:cNvPr>
          <p:cNvSpPr txBox="1"/>
          <p:nvPr/>
        </p:nvSpPr>
        <p:spPr>
          <a:xfrm>
            <a:off x="492310" y="4114800"/>
            <a:ext cx="3505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Graphiquement nous retrouvons cette corrélation négative.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Le panier moyen des clients de moins de 30 ans est plus important que celui des personnes de plus de 30 ans.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47BEDA-DEB9-BEBC-BDDC-A5441EDE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125113"/>
            <a:ext cx="6838285" cy="35744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B7323FA-CCEF-CC29-A35C-CB373B69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0" y="2108346"/>
            <a:ext cx="4369283" cy="1830178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935CA4B-F310-7323-87C0-0CEE9F93E2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028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10968B6-DBC4-6DFB-473E-47FC87188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3FD9973-8D5F-5C61-EDC0-EFB86F43B1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1183640"/>
          </a:xfrm>
        </p:spPr>
        <p:txBody>
          <a:bodyPr vert="horz" wrap="square" lIns="0" tIns="0" rIns="0" bIns="0" rtlCol="0">
            <a:normAutofit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Tests statistiques : analyse bivariée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	Tranche d’âge et catégorie de livre : deux variables qualitatives</a:t>
            </a:r>
            <a:endParaRPr lang="fr-FR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8DE6BD9-572F-4E97-2DC7-8FEB8A886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7" name="ZoneTexte 5">
            <a:extLst>
              <a:ext uri="{FF2B5EF4-FFF2-40B4-BE49-F238E27FC236}">
                <a16:creationId xmlns:a16="http://schemas.microsoft.com/office/drawing/2014/main" id="{104519A3-B874-370D-9226-50DE18140C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874940"/>
              </p:ext>
            </p:extLst>
          </p:nvPr>
        </p:nvGraphicFramePr>
        <p:xfrm>
          <a:off x="6096000" y="1371600"/>
          <a:ext cx="5936473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AD5F00A6-198A-19A2-93A3-18CAC9C8D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600200"/>
            <a:ext cx="5182415" cy="36576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54C79C-8844-7C6E-A8E0-D2F396867A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204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1BAA1-10C5-0550-0ADF-B4217B19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6A16F7-5D93-33EE-BE8A-B7D2A3808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120878"/>
            <a:ext cx="11203025" cy="1183640"/>
          </a:xfrm>
        </p:spPr>
        <p:txBody>
          <a:bodyPr vert="horz" wrap="square" lIns="0" tIns="0" rIns="0" bIns="0" rtlCol="0">
            <a:normAutofit fontScale="90000"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Tests statistiques : analyse bivariée</a:t>
            </a:r>
            <a:b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</a:b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	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Tranche d’âge et catégorie de livre 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: deux variables qualitatives</a:t>
            </a:r>
            <a:endParaRPr lang="fr-FR" sz="3200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515E36B-D3F2-34FF-F516-CDD72ABFB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18F17C-01DE-EBEA-5850-95B8E24ACD41}"/>
              </a:ext>
            </a:extLst>
          </p:cNvPr>
          <p:cNvSpPr txBox="1"/>
          <p:nvPr/>
        </p:nvSpPr>
        <p:spPr>
          <a:xfrm>
            <a:off x="494487" y="118574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Tableau de contingence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FE581A-1114-BB14-BA4E-D35CB0519EE4}"/>
              </a:ext>
            </a:extLst>
          </p:cNvPr>
          <p:cNvSpPr txBox="1"/>
          <p:nvPr/>
        </p:nvSpPr>
        <p:spPr>
          <a:xfrm>
            <a:off x="6934200" y="2136337"/>
            <a:ext cx="40871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ce qui concerne le résultat du test de Khi2 et en se référant à la table du Khi2, on trouve la valeur 28,869.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Etant donné que le Khi2 calculé est largement supérieur à cette valeur (180322,25), et que la p-value associée est égale à zéro, nous pouvons considérer que les 2 variables sont corrélées (rejet de H0).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D4A75D-0D82-5EC2-1A38-6D5A1549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7" y="1752600"/>
            <a:ext cx="4960907" cy="27433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F44405-614C-B510-0F85-2C7C4E26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" y="4736900"/>
            <a:ext cx="5197290" cy="1585097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4B478D-C99B-4384-C111-69EEA2F19A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83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9269-F558-732F-12B3-13D0AEC2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BB24726-6091-62C7-E8AF-6BE44904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8278"/>
            <a:ext cx="4495800" cy="274343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92AD3E88-24DA-BCA7-4724-E32F5EB01D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120878"/>
            <a:ext cx="11203025" cy="1183640"/>
          </a:xfrm>
        </p:spPr>
        <p:txBody>
          <a:bodyPr vert="horz" wrap="square" lIns="0" tIns="0" rIns="0" bIns="0" rtlCol="0">
            <a:normAutofit fontScale="90000"/>
          </a:bodyPr>
          <a:lstStyle/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Tests statistiques : analyse bivariée</a:t>
            </a:r>
            <a:b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</a:b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	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Tranche d’âge et catégorie de livre 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: deux variables qualitatives</a:t>
            </a:r>
            <a:endParaRPr lang="fr-FR" sz="3200" b="0" i="0" spc="225" dirty="0">
              <a:solidFill>
                <a:schemeClr val="bg1"/>
              </a:solidFill>
              <a:latin typeface="Cambria"/>
              <a:ea typeface="+mj-ea"/>
              <a:cs typeface="Cambri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C13D55E-B25C-E3CC-C0AD-5FF98B905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170943-A0BF-AFB7-235F-FBE904A215C0}"/>
              </a:ext>
            </a:extLst>
          </p:cNvPr>
          <p:cNvSpPr txBox="1"/>
          <p:nvPr/>
        </p:nvSpPr>
        <p:spPr>
          <a:xfrm>
            <a:off x="762000" y="1447800"/>
            <a:ext cx="6097772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V de Cramer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test V de Cramer donne un résultat compris entre 0 et 1. Il va mesurer l’intensité de la relation.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résultat de 0 signifie qu’il n’y a pas d’association quand un résultat de 1 signifie une forte association.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4FB6FC-52E9-B3A3-20DB-1A9149D3A072}"/>
              </a:ext>
            </a:extLst>
          </p:cNvPr>
          <p:cNvSpPr txBox="1"/>
          <p:nvPr/>
        </p:nvSpPr>
        <p:spPr>
          <a:xfrm>
            <a:off x="7696200" y="3429000"/>
            <a:ext cx="351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résultat du test V de Cramer nous montre une petite corrélation si on regarde le résultat global, mais une corrélation forte pour la catégorie 2. 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8B6F73D-77E2-2ADC-B388-C29C850F922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514600" y="4167664"/>
            <a:ext cx="5181600" cy="1623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9210AB-166A-99B9-113A-38692A6F1B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538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CD00-9CDD-38C3-6D09-27A25997A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>
            <a:extLst>
              <a:ext uri="{FF2B5EF4-FFF2-40B4-BE49-F238E27FC236}">
                <a16:creationId xmlns:a16="http://schemas.microsoft.com/office/drawing/2014/main" id="{855E74EF-A0E8-4371-BBF0-7E15D20F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1FD07F6-CCD3-1ACF-33AA-C01096A9E085}"/>
              </a:ext>
            </a:extLst>
          </p:cNvPr>
          <p:cNvSpPr txBox="1"/>
          <p:nvPr/>
        </p:nvSpPr>
        <p:spPr>
          <a:xfrm>
            <a:off x="1066800" y="2743200"/>
            <a:ext cx="2133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heatmap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nous permet de visualiser les corrélations entre la tranche d’âge et les catégories achetées.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4AA3813-7C9B-8256-4E87-EBCB853C7601}"/>
              </a:ext>
            </a:extLst>
          </p:cNvPr>
          <p:cNvSpPr txBox="1">
            <a:spLocks/>
          </p:cNvSpPr>
          <p:nvPr/>
        </p:nvSpPr>
        <p:spPr>
          <a:xfrm>
            <a:off x="381000" y="228600"/>
            <a:ext cx="11203025" cy="1183640"/>
          </a:xfrm>
          <a:prstGeom prst="rect">
            <a:avLst/>
          </a:prstGeom>
        </p:spPr>
        <p:txBody>
          <a:bodyPr vert="horz" wrap="square" lIns="0" tIns="0" rIns="0" bIns="0" rtlCol="0">
            <a:normAutofit lnSpcReduction="10000"/>
          </a:bodyPr>
          <a:lstStyle>
            <a:lvl1pPr>
              <a:defRPr sz="4000" b="0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1275">
              <a:lnSpc>
                <a:spcPct val="90000"/>
              </a:lnSpc>
              <a:spcBef>
                <a:spcPts val="95"/>
              </a:spcBef>
            </a:pPr>
            <a:r>
              <a:rPr lang="fr-FR" sz="3200" kern="1200" dirty="0">
                <a:solidFill>
                  <a:schemeClr val="bg1"/>
                </a:solidFill>
              </a:rPr>
              <a:t>Tests statistiques : analyse bivariée</a:t>
            </a:r>
            <a:br>
              <a:rPr lang="fr-FR" sz="3200" kern="1200" dirty="0">
                <a:solidFill>
                  <a:schemeClr val="bg1"/>
                </a:solidFill>
              </a:rPr>
            </a:br>
            <a:r>
              <a:rPr lang="fr-FR" sz="3200" kern="1200" dirty="0">
                <a:solidFill>
                  <a:schemeClr val="bg1"/>
                </a:solidFill>
              </a:rPr>
              <a:t>	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Tranche d’âge et catégorie de livre </a:t>
            </a:r>
            <a:r>
              <a:rPr lang="fr-FR" sz="3200" kern="1200" dirty="0">
                <a:solidFill>
                  <a:schemeClr val="bg1"/>
                </a:solidFill>
              </a:rPr>
              <a:t>: deux variables qualitatives</a:t>
            </a:r>
            <a:endParaRPr lang="fr-FR" sz="3200" spc="225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BB2821-7ADE-1A72-33C5-270AB062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12240"/>
            <a:ext cx="6920935" cy="4770362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0252FA3-A080-FFAC-3D2C-7693C06549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032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B3C29C6-38C8-73ED-A4E3-4E6E6E4A8D44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77600" cy="1261499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8159"/>
              </a:lnSpc>
              <a:spcBef>
                <a:spcPts val="1575"/>
              </a:spcBef>
            </a:pPr>
            <a:r>
              <a:rPr lang="fr-FR" sz="8000" spc="-20">
                <a:solidFill>
                  <a:srgbClr val="FFFFFF"/>
                </a:solidFill>
              </a:rPr>
              <a:t>Conclusion</a:t>
            </a:r>
            <a:endParaRPr lang="fr-FR" sz="8000" dirty="0"/>
          </a:p>
        </p:txBody>
      </p:sp>
      <p:pic>
        <p:nvPicPr>
          <p:cNvPr id="10" name="Image 9" descr="Gros plan des pages d’un livre ouvert dans un studio vif">
            <a:extLst>
              <a:ext uri="{FF2B5EF4-FFF2-40B4-BE49-F238E27FC236}">
                <a16:creationId xmlns:a16="http://schemas.microsoft.com/office/drawing/2014/main" id="{15F7530B-68D4-764A-829C-0C5BB06C85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606" y="1524933"/>
            <a:ext cx="6934200" cy="462280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34D6BD3-86D3-8439-933D-7DF79BF957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45</a:t>
            </a:fld>
            <a:endParaRPr lang="fr-F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8">
            <a:extLst>
              <a:ext uri="{FF2B5EF4-FFF2-40B4-BE49-F238E27FC236}">
                <a16:creationId xmlns:a16="http://schemas.microsoft.com/office/drawing/2014/main" id="{BD619DE8-53A0-CFDB-D39A-6973FCC5559A}"/>
              </a:ext>
            </a:extLst>
          </p:cNvPr>
          <p:cNvGrpSpPr/>
          <p:nvPr/>
        </p:nvGrpSpPr>
        <p:grpSpPr>
          <a:xfrm>
            <a:off x="4648200" y="1600200"/>
            <a:ext cx="6453505" cy="568325"/>
            <a:chOff x="4710366" y="2037397"/>
            <a:chExt cx="6453505" cy="568325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C40FCA7-5BE0-2E14-20BC-0819F9B73CE2}"/>
                </a:ext>
              </a:extLst>
            </p:cNvPr>
            <p:cNvSpPr/>
            <p:nvPr/>
          </p:nvSpPr>
          <p:spPr>
            <a:xfrm>
              <a:off x="4718303" y="2045335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345301" y="0"/>
                  </a:moveTo>
                  <a:lnTo>
                    <a:pt x="0" y="0"/>
                  </a:lnTo>
                  <a:lnTo>
                    <a:pt x="0" y="552450"/>
                  </a:lnTo>
                  <a:lnTo>
                    <a:pt x="6345301" y="552450"/>
                  </a:lnTo>
                  <a:lnTo>
                    <a:pt x="6381118" y="545207"/>
                  </a:lnTo>
                  <a:lnTo>
                    <a:pt x="6410388" y="525462"/>
                  </a:lnTo>
                  <a:lnTo>
                    <a:pt x="6430133" y="496192"/>
                  </a:lnTo>
                  <a:lnTo>
                    <a:pt x="6437376" y="460375"/>
                  </a:lnTo>
                  <a:lnTo>
                    <a:pt x="6437376" y="92075"/>
                  </a:lnTo>
                  <a:lnTo>
                    <a:pt x="6430133" y="56257"/>
                  </a:lnTo>
                  <a:lnTo>
                    <a:pt x="6410388" y="26987"/>
                  </a:lnTo>
                  <a:lnTo>
                    <a:pt x="6381118" y="7242"/>
                  </a:lnTo>
                  <a:lnTo>
                    <a:pt x="6345301" y="0"/>
                  </a:lnTo>
                  <a:close/>
                </a:path>
              </a:pathLst>
            </a:custGeom>
            <a:solidFill>
              <a:srgbClr val="CDD9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C37DFEF5-5A6A-E2FC-C834-3CD3F9057102}"/>
                </a:ext>
              </a:extLst>
            </p:cNvPr>
            <p:cNvSpPr/>
            <p:nvPr/>
          </p:nvSpPr>
          <p:spPr>
            <a:xfrm>
              <a:off x="4718303" y="2045335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437376" y="92075"/>
                  </a:moveTo>
                  <a:lnTo>
                    <a:pt x="6437376" y="460375"/>
                  </a:lnTo>
                  <a:lnTo>
                    <a:pt x="6430133" y="496192"/>
                  </a:lnTo>
                  <a:lnTo>
                    <a:pt x="6410388" y="525462"/>
                  </a:lnTo>
                  <a:lnTo>
                    <a:pt x="6381118" y="545207"/>
                  </a:lnTo>
                  <a:lnTo>
                    <a:pt x="6345301" y="552450"/>
                  </a:lnTo>
                  <a:lnTo>
                    <a:pt x="0" y="552450"/>
                  </a:lnTo>
                  <a:lnTo>
                    <a:pt x="0" y="0"/>
                  </a:lnTo>
                  <a:lnTo>
                    <a:pt x="6345301" y="0"/>
                  </a:lnTo>
                  <a:lnTo>
                    <a:pt x="6381118" y="7242"/>
                  </a:lnTo>
                  <a:lnTo>
                    <a:pt x="6410388" y="26987"/>
                  </a:lnTo>
                  <a:lnTo>
                    <a:pt x="6430133" y="56257"/>
                  </a:lnTo>
                  <a:lnTo>
                    <a:pt x="6437376" y="92075"/>
                  </a:lnTo>
                  <a:close/>
                </a:path>
              </a:pathLst>
            </a:custGeom>
            <a:ln w="15875">
              <a:solidFill>
                <a:srgbClr val="CD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C125297B-643C-9F14-82E6-34D464B6C920}"/>
              </a:ext>
            </a:extLst>
          </p:cNvPr>
          <p:cNvSpPr txBox="1"/>
          <p:nvPr/>
        </p:nvSpPr>
        <p:spPr>
          <a:xfrm>
            <a:off x="4668599" y="1630998"/>
            <a:ext cx="6369050" cy="446917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59385" marR="344805" indent="-114300">
              <a:lnSpc>
                <a:spcPts val="1639"/>
              </a:lnSpc>
              <a:spcBef>
                <a:spcPts val="285"/>
              </a:spcBef>
              <a:buChar char="•"/>
              <a:tabLst>
                <a:tab pos="159385" algn="l"/>
                <a:tab pos="201295" algn="l"/>
              </a:tabLst>
            </a:pPr>
            <a:r>
              <a:rPr sz="1500" dirty="0">
                <a:latin typeface="Calibri"/>
                <a:cs typeface="Calibri"/>
              </a:rPr>
              <a:t>	</a:t>
            </a:r>
            <a:r>
              <a:rPr lang="fr-FR" sz="1500" dirty="0">
                <a:latin typeface="Calibri"/>
                <a:cs typeface="Calibri"/>
              </a:rPr>
              <a:t>Le cœur de la clientèle se situe entre 35 et 54 ans. Leur panier moyen est moins élevé que les tranches d’âge plus jeune.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AE340F98-9A9E-0825-9D06-1686B966974E}"/>
              </a:ext>
            </a:extLst>
          </p:cNvPr>
          <p:cNvGrpSpPr/>
          <p:nvPr/>
        </p:nvGrpSpPr>
        <p:grpSpPr>
          <a:xfrm>
            <a:off x="1027176" y="1531112"/>
            <a:ext cx="3637279" cy="706755"/>
            <a:chOff x="1089342" y="1968309"/>
            <a:chExt cx="3637279" cy="706755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ABD63193-BF19-F1F3-CEFA-4173DF8D5D4E}"/>
                </a:ext>
              </a:extLst>
            </p:cNvPr>
            <p:cNvSpPr/>
            <p:nvPr/>
          </p:nvSpPr>
          <p:spPr>
            <a:xfrm>
              <a:off x="1097280" y="1976247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80">
                  <a:moveTo>
                    <a:pt x="3505961" y="0"/>
                  </a:moveTo>
                  <a:lnTo>
                    <a:pt x="115087" y="0"/>
                  </a:lnTo>
                  <a:lnTo>
                    <a:pt x="70289" y="9050"/>
                  </a:lnTo>
                  <a:lnTo>
                    <a:pt x="33707" y="33734"/>
                  </a:lnTo>
                  <a:lnTo>
                    <a:pt x="9043" y="70348"/>
                  </a:lnTo>
                  <a:lnTo>
                    <a:pt x="0" y="115188"/>
                  </a:lnTo>
                  <a:lnTo>
                    <a:pt x="0" y="575437"/>
                  </a:lnTo>
                  <a:lnTo>
                    <a:pt x="9043" y="620204"/>
                  </a:lnTo>
                  <a:lnTo>
                    <a:pt x="33707" y="656780"/>
                  </a:lnTo>
                  <a:lnTo>
                    <a:pt x="70289" y="681450"/>
                  </a:lnTo>
                  <a:lnTo>
                    <a:pt x="115087" y="690499"/>
                  </a:lnTo>
                  <a:lnTo>
                    <a:pt x="3505961" y="690499"/>
                  </a:lnTo>
                  <a:lnTo>
                    <a:pt x="3550729" y="681450"/>
                  </a:lnTo>
                  <a:lnTo>
                    <a:pt x="3587305" y="656780"/>
                  </a:lnTo>
                  <a:lnTo>
                    <a:pt x="3611975" y="620204"/>
                  </a:lnTo>
                  <a:lnTo>
                    <a:pt x="3621024" y="575437"/>
                  </a:lnTo>
                  <a:lnTo>
                    <a:pt x="3621024" y="115188"/>
                  </a:lnTo>
                  <a:lnTo>
                    <a:pt x="3611975" y="70348"/>
                  </a:lnTo>
                  <a:lnTo>
                    <a:pt x="3587305" y="33734"/>
                  </a:lnTo>
                  <a:lnTo>
                    <a:pt x="3550729" y="9050"/>
                  </a:lnTo>
                  <a:lnTo>
                    <a:pt x="3505961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D94DB7E-39CE-161F-887D-396F440EEB3A}"/>
                </a:ext>
              </a:extLst>
            </p:cNvPr>
            <p:cNvSpPr/>
            <p:nvPr/>
          </p:nvSpPr>
          <p:spPr>
            <a:xfrm>
              <a:off x="1097280" y="1976247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80">
                  <a:moveTo>
                    <a:pt x="0" y="115188"/>
                  </a:moveTo>
                  <a:lnTo>
                    <a:pt x="9043" y="70348"/>
                  </a:lnTo>
                  <a:lnTo>
                    <a:pt x="33707" y="33734"/>
                  </a:lnTo>
                  <a:lnTo>
                    <a:pt x="70289" y="9050"/>
                  </a:lnTo>
                  <a:lnTo>
                    <a:pt x="115087" y="0"/>
                  </a:lnTo>
                  <a:lnTo>
                    <a:pt x="3505961" y="0"/>
                  </a:lnTo>
                  <a:lnTo>
                    <a:pt x="3550729" y="9050"/>
                  </a:lnTo>
                  <a:lnTo>
                    <a:pt x="3587305" y="33734"/>
                  </a:lnTo>
                  <a:lnTo>
                    <a:pt x="3611975" y="70348"/>
                  </a:lnTo>
                  <a:lnTo>
                    <a:pt x="3621024" y="115188"/>
                  </a:lnTo>
                  <a:lnTo>
                    <a:pt x="3621024" y="575437"/>
                  </a:lnTo>
                  <a:lnTo>
                    <a:pt x="3611975" y="620204"/>
                  </a:lnTo>
                  <a:lnTo>
                    <a:pt x="3587305" y="656780"/>
                  </a:lnTo>
                  <a:lnTo>
                    <a:pt x="3550729" y="681450"/>
                  </a:lnTo>
                  <a:lnTo>
                    <a:pt x="3505961" y="690499"/>
                  </a:lnTo>
                  <a:lnTo>
                    <a:pt x="115087" y="690499"/>
                  </a:lnTo>
                  <a:lnTo>
                    <a:pt x="70289" y="681450"/>
                  </a:lnTo>
                  <a:lnTo>
                    <a:pt x="33707" y="656780"/>
                  </a:lnTo>
                  <a:lnTo>
                    <a:pt x="9043" y="620204"/>
                  </a:lnTo>
                  <a:lnTo>
                    <a:pt x="0" y="575437"/>
                  </a:lnTo>
                  <a:lnTo>
                    <a:pt x="0" y="11518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1315EECA-E921-835C-055F-D8DDD5D8903B}"/>
              </a:ext>
            </a:extLst>
          </p:cNvPr>
          <p:cNvSpPr txBox="1"/>
          <p:nvPr/>
        </p:nvSpPr>
        <p:spPr>
          <a:xfrm>
            <a:off x="1467167" y="1698003"/>
            <a:ext cx="27552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Comportement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8ABC8D48-C069-8E49-E0A5-BE7557111C68}"/>
              </a:ext>
            </a:extLst>
          </p:cNvPr>
          <p:cNvGrpSpPr/>
          <p:nvPr/>
        </p:nvGrpSpPr>
        <p:grpSpPr>
          <a:xfrm>
            <a:off x="4648200" y="2325243"/>
            <a:ext cx="6453505" cy="568325"/>
            <a:chOff x="4710366" y="2762440"/>
            <a:chExt cx="6453505" cy="568325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96948CBE-B069-4A65-E9A9-3DB38E4D15FC}"/>
                </a:ext>
              </a:extLst>
            </p:cNvPr>
            <p:cNvSpPr/>
            <p:nvPr/>
          </p:nvSpPr>
          <p:spPr>
            <a:xfrm>
              <a:off x="4718303" y="2770377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345301" y="0"/>
                  </a:moveTo>
                  <a:lnTo>
                    <a:pt x="0" y="0"/>
                  </a:lnTo>
                  <a:lnTo>
                    <a:pt x="0" y="552323"/>
                  </a:lnTo>
                  <a:lnTo>
                    <a:pt x="6345301" y="552323"/>
                  </a:lnTo>
                  <a:lnTo>
                    <a:pt x="6381118" y="545097"/>
                  </a:lnTo>
                  <a:lnTo>
                    <a:pt x="6410388" y="525383"/>
                  </a:lnTo>
                  <a:lnTo>
                    <a:pt x="6430133" y="496119"/>
                  </a:lnTo>
                  <a:lnTo>
                    <a:pt x="6437376" y="460248"/>
                  </a:lnTo>
                  <a:lnTo>
                    <a:pt x="6437376" y="92075"/>
                  </a:lnTo>
                  <a:lnTo>
                    <a:pt x="6430133" y="56203"/>
                  </a:lnTo>
                  <a:lnTo>
                    <a:pt x="6410388" y="26939"/>
                  </a:lnTo>
                  <a:lnTo>
                    <a:pt x="6381118" y="7225"/>
                  </a:lnTo>
                  <a:lnTo>
                    <a:pt x="6345301" y="0"/>
                  </a:lnTo>
                  <a:close/>
                </a:path>
              </a:pathLst>
            </a:custGeom>
            <a:solidFill>
              <a:srgbClr val="CDECE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83627CBA-2C41-000E-D43A-51C8E39F42E2}"/>
                </a:ext>
              </a:extLst>
            </p:cNvPr>
            <p:cNvSpPr/>
            <p:nvPr/>
          </p:nvSpPr>
          <p:spPr>
            <a:xfrm>
              <a:off x="4718303" y="2770377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437376" y="92075"/>
                  </a:moveTo>
                  <a:lnTo>
                    <a:pt x="6437376" y="460248"/>
                  </a:lnTo>
                  <a:lnTo>
                    <a:pt x="6430133" y="496119"/>
                  </a:lnTo>
                  <a:lnTo>
                    <a:pt x="6410388" y="525383"/>
                  </a:lnTo>
                  <a:lnTo>
                    <a:pt x="6381118" y="545097"/>
                  </a:lnTo>
                  <a:lnTo>
                    <a:pt x="6345301" y="552323"/>
                  </a:lnTo>
                  <a:lnTo>
                    <a:pt x="0" y="552323"/>
                  </a:lnTo>
                  <a:lnTo>
                    <a:pt x="0" y="0"/>
                  </a:lnTo>
                  <a:lnTo>
                    <a:pt x="6345301" y="0"/>
                  </a:lnTo>
                  <a:lnTo>
                    <a:pt x="6381118" y="7225"/>
                  </a:lnTo>
                  <a:lnTo>
                    <a:pt x="6410388" y="26939"/>
                  </a:lnTo>
                  <a:lnTo>
                    <a:pt x="6430133" y="56203"/>
                  </a:lnTo>
                  <a:lnTo>
                    <a:pt x="6437376" y="92075"/>
                  </a:lnTo>
                  <a:close/>
                </a:path>
              </a:pathLst>
            </a:custGeom>
            <a:ln w="15874">
              <a:solidFill>
                <a:srgbClr val="CD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>
            <a:extLst>
              <a:ext uri="{FF2B5EF4-FFF2-40B4-BE49-F238E27FC236}">
                <a16:creationId xmlns:a16="http://schemas.microsoft.com/office/drawing/2014/main" id="{8D931F7C-5893-3505-9F01-EC321515C935}"/>
              </a:ext>
            </a:extLst>
          </p:cNvPr>
          <p:cNvSpPr txBox="1"/>
          <p:nvPr/>
        </p:nvSpPr>
        <p:spPr>
          <a:xfrm>
            <a:off x="4668599" y="2460688"/>
            <a:ext cx="63690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295" indent="-156210">
              <a:lnSpc>
                <a:spcPct val="100000"/>
              </a:lnSpc>
              <a:spcBef>
                <a:spcPts val="100"/>
              </a:spcBef>
              <a:buChar char="•"/>
              <a:tabLst>
                <a:tab pos="201295" algn="l"/>
              </a:tabLst>
            </a:pPr>
            <a:r>
              <a:rPr sz="1500" dirty="0">
                <a:latin typeface="Calibri"/>
                <a:cs typeface="Calibri"/>
              </a:rPr>
              <a:t>Certaines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catégories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sont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associées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à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des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paniers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moyens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plus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élevés.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1" name="object 20">
            <a:extLst>
              <a:ext uri="{FF2B5EF4-FFF2-40B4-BE49-F238E27FC236}">
                <a16:creationId xmlns:a16="http://schemas.microsoft.com/office/drawing/2014/main" id="{81213BB8-952F-3A8E-0B24-84621EB461AF}"/>
              </a:ext>
            </a:extLst>
          </p:cNvPr>
          <p:cNvGrpSpPr/>
          <p:nvPr/>
        </p:nvGrpSpPr>
        <p:grpSpPr>
          <a:xfrm>
            <a:off x="1027176" y="2256155"/>
            <a:ext cx="3637279" cy="706755"/>
            <a:chOff x="1089342" y="2693352"/>
            <a:chExt cx="3637279" cy="706755"/>
          </a:xfrm>
        </p:grpSpPr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CACF3DF6-241E-FCE1-DA1E-E7C2DF8C68E6}"/>
                </a:ext>
              </a:extLst>
            </p:cNvPr>
            <p:cNvSpPr/>
            <p:nvPr/>
          </p:nvSpPr>
          <p:spPr>
            <a:xfrm>
              <a:off x="1097280" y="2701289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79">
                  <a:moveTo>
                    <a:pt x="3505961" y="0"/>
                  </a:moveTo>
                  <a:lnTo>
                    <a:pt x="115087" y="0"/>
                  </a:lnTo>
                  <a:lnTo>
                    <a:pt x="70289" y="9048"/>
                  </a:lnTo>
                  <a:lnTo>
                    <a:pt x="33707" y="33718"/>
                  </a:lnTo>
                  <a:lnTo>
                    <a:pt x="9043" y="70294"/>
                  </a:lnTo>
                  <a:lnTo>
                    <a:pt x="0" y="115062"/>
                  </a:lnTo>
                  <a:lnTo>
                    <a:pt x="0" y="575437"/>
                  </a:lnTo>
                  <a:lnTo>
                    <a:pt x="9043" y="620204"/>
                  </a:lnTo>
                  <a:lnTo>
                    <a:pt x="33707" y="656780"/>
                  </a:lnTo>
                  <a:lnTo>
                    <a:pt x="70289" y="681450"/>
                  </a:lnTo>
                  <a:lnTo>
                    <a:pt x="115087" y="690499"/>
                  </a:lnTo>
                  <a:lnTo>
                    <a:pt x="3505961" y="690499"/>
                  </a:lnTo>
                  <a:lnTo>
                    <a:pt x="3550729" y="681450"/>
                  </a:lnTo>
                  <a:lnTo>
                    <a:pt x="3587305" y="656780"/>
                  </a:lnTo>
                  <a:lnTo>
                    <a:pt x="3611975" y="620204"/>
                  </a:lnTo>
                  <a:lnTo>
                    <a:pt x="3621024" y="575437"/>
                  </a:lnTo>
                  <a:lnTo>
                    <a:pt x="3621024" y="115062"/>
                  </a:lnTo>
                  <a:lnTo>
                    <a:pt x="3611975" y="70294"/>
                  </a:lnTo>
                  <a:lnTo>
                    <a:pt x="3587305" y="33718"/>
                  </a:lnTo>
                  <a:lnTo>
                    <a:pt x="3550729" y="9048"/>
                  </a:lnTo>
                  <a:lnTo>
                    <a:pt x="3505961" y="0"/>
                  </a:lnTo>
                  <a:close/>
                </a:path>
              </a:pathLst>
            </a:custGeom>
            <a:solidFill>
              <a:srgbClr val="27C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EA9EDB81-5E16-643D-1BFA-6DE4955B290B}"/>
                </a:ext>
              </a:extLst>
            </p:cNvPr>
            <p:cNvSpPr/>
            <p:nvPr/>
          </p:nvSpPr>
          <p:spPr>
            <a:xfrm>
              <a:off x="1097280" y="2701289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79">
                  <a:moveTo>
                    <a:pt x="0" y="115062"/>
                  </a:moveTo>
                  <a:lnTo>
                    <a:pt x="9043" y="70294"/>
                  </a:lnTo>
                  <a:lnTo>
                    <a:pt x="33707" y="33718"/>
                  </a:lnTo>
                  <a:lnTo>
                    <a:pt x="70289" y="9048"/>
                  </a:lnTo>
                  <a:lnTo>
                    <a:pt x="115087" y="0"/>
                  </a:lnTo>
                  <a:lnTo>
                    <a:pt x="3505961" y="0"/>
                  </a:lnTo>
                  <a:lnTo>
                    <a:pt x="3550729" y="9048"/>
                  </a:lnTo>
                  <a:lnTo>
                    <a:pt x="3587305" y="33718"/>
                  </a:lnTo>
                  <a:lnTo>
                    <a:pt x="3611975" y="70294"/>
                  </a:lnTo>
                  <a:lnTo>
                    <a:pt x="3621024" y="115062"/>
                  </a:lnTo>
                  <a:lnTo>
                    <a:pt x="3621024" y="575437"/>
                  </a:lnTo>
                  <a:lnTo>
                    <a:pt x="3611975" y="620204"/>
                  </a:lnTo>
                  <a:lnTo>
                    <a:pt x="3587305" y="656780"/>
                  </a:lnTo>
                  <a:lnTo>
                    <a:pt x="3550729" y="681450"/>
                  </a:lnTo>
                  <a:lnTo>
                    <a:pt x="3505961" y="690499"/>
                  </a:lnTo>
                  <a:lnTo>
                    <a:pt x="115087" y="690499"/>
                  </a:lnTo>
                  <a:lnTo>
                    <a:pt x="70289" y="681450"/>
                  </a:lnTo>
                  <a:lnTo>
                    <a:pt x="33707" y="656780"/>
                  </a:lnTo>
                  <a:lnTo>
                    <a:pt x="9043" y="620204"/>
                  </a:lnTo>
                  <a:lnTo>
                    <a:pt x="0" y="575437"/>
                  </a:lnTo>
                  <a:lnTo>
                    <a:pt x="0" y="115062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3">
            <a:extLst>
              <a:ext uri="{FF2B5EF4-FFF2-40B4-BE49-F238E27FC236}">
                <a16:creationId xmlns:a16="http://schemas.microsoft.com/office/drawing/2014/main" id="{1935C3D5-43C3-CC2E-0040-7E14894E9004}"/>
              </a:ext>
            </a:extLst>
          </p:cNvPr>
          <p:cNvSpPr txBox="1"/>
          <p:nvPr/>
        </p:nvSpPr>
        <p:spPr>
          <a:xfrm>
            <a:off x="1432116" y="2423732"/>
            <a:ext cx="28289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Catégorisation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19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Produits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0970DFBA-57A7-1C7D-38A6-F0DBAC7D0DD2}"/>
              </a:ext>
            </a:extLst>
          </p:cNvPr>
          <p:cNvGrpSpPr/>
          <p:nvPr/>
        </p:nvGrpSpPr>
        <p:grpSpPr>
          <a:xfrm>
            <a:off x="4648200" y="3050159"/>
            <a:ext cx="6453505" cy="568325"/>
            <a:chOff x="4710366" y="3487356"/>
            <a:chExt cx="6453505" cy="568325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01BF1627-2088-D03A-4715-391FBE3E23CD}"/>
                </a:ext>
              </a:extLst>
            </p:cNvPr>
            <p:cNvSpPr/>
            <p:nvPr/>
          </p:nvSpPr>
          <p:spPr>
            <a:xfrm>
              <a:off x="4718303" y="3495294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345301" y="0"/>
                  </a:moveTo>
                  <a:lnTo>
                    <a:pt x="0" y="0"/>
                  </a:lnTo>
                  <a:lnTo>
                    <a:pt x="0" y="552449"/>
                  </a:lnTo>
                  <a:lnTo>
                    <a:pt x="6345301" y="552449"/>
                  </a:lnTo>
                  <a:lnTo>
                    <a:pt x="6381118" y="545207"/>
                  </a:lnTo>
                  <a:lnTo>
                    <a:pt x="6410388" y="525462"/>
                  </a:lnTo>
                  <a:lnTo>
                    <a:pt x="6430133" y="496192"/>
                  </a:lnTo>
                  <a:lnTo>
                    <a:pt x="6437376" y="460374"/>
                  </a:lnTo>
                  <a:lnTo>
                    <a:pt x="6437376" y="92075"/>
                  </a:lnTo>
                  <a:lnTo>
                    <a:pt x="6430133" y="56257"/>
                  </a:lnTo>
                  <a:lnTo>
                    <a:pt x="6410388" y="26987"/>
                  </a:lnTo>
                  <a:lnTo>
                    <a:pt x="6381118" y="7242"/>
                  </a:lnTo>
                  <a:lnTo>
                    <a:pt x="6345301" y="0"/>
                  </a:lnTo>
                  <a:close/>
                </a:path>
              </a:pathLst>
            </a:custGeom>
            <a:solidFill>
              <a:srgbClr val="CFE7D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49194819-D376-83D3-B2C2-ED4936FE1387}"/>
                </a:ext>
              </a:extLst>
            </p:cNvPr>
            <p:cNvSpPr/>
            <p:nvPr/>
          </p:nvSpPr>
          <p:spPr>
            <a:xfrm>
              <a:off x="4718303" y="3495294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437376" y="92075"/>
                  </a:moveTo>
                  <a:lnTo>
                    <a:pt x="6437376" y="460374"/>
                  </a:lnTo>
                  <a:lnTo>
                    <a:pt x="6430133" y="496192"/>
                  </a:lnTo>
                  <a:lnTo>
                    <a:pt x="6410388" y="525462"/>
                  </a:lnTo>
                  <a:lnTo>
                    <a:pt x="6381118" y="545207"/>
                  </a:lnTo>
                  <a:lnTo>
                    <a:pt x="6345301" y="552449"/>
                  </a:lnTo>
                  <a:lnTo>
                    <a:pt x="0" y="552449"/>
                  </a:lnTo>
                  <a:lnTo>
                    <a:pt x="0" y="0"/>
                  </a:lnTo>
                  <a:lnTo>
                    <a:pt x="6345301" y="0"/>
                  </a:lnTo>
                  <a:lnTo>
                    <a:pt x="6381118" y="7242"/>
                  </a:lnTo>
                  <a:lnTo>
                    <a:pt x="6410388" y="26987"/>
                  </a:lnTo>
                  <a:lnTo>
                    <a:pt x="6430133" y="56257"/>
                  </a:lnTo>
                  <a:lnTo>
                    <a:pt x="6437376" y="92075"/>
                  </a:lnTo>
                  <a:close/>
                </a:path>
              </a:pathLst>
            </a:custGeom>
            <a:ln w="15875">
              <a:solidFill>
                <a:srgbClr val="CFE7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7">
            <a:extLst>
              <a:ext uri="{FF2B5EF4-FFF2-40B4-BE49-F238E27FC236}">
                <a16:creationId xmlns:a16="http://schemas.microsoft.com/office/drawing/2014/main" id="{DDC08FC2-6905-1B86-993F-56C3A0502508}"/>
              </a:ext>
            </a:extLst>
          </p:cNvPr>
          <p:cNvSpPr txBox="1"/>
          <p:nvPr/>
        </p:nvSpPr>
        <p:spPr>
          <a:xfrm>
            <a:off x="4668599" y="3081210"/>
            <a:ext cx="63690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59385" marR="386715" indent="-114300">
              <a:lnSpc>
                <a:spcPts val="1639"/>
              </a:lnSpc>
              <a:spcBef>
                <a:spcPts val="285"/>
              </a:spcBef>
              <a:buChar char="•"/>
              <a:tabLst>
                <a:tab pos="159385" algn="l"/>
                <a:tab pos="201295" algn="l"/>
              </a:tabLst>
            </a:pPr>
            <a:r>
              <a:rPr sz="1500" dirty="0">
                <a:latin typeface="Calibri"/>
                <a:cs typeface="Calibri"/>
              </a:rPr>
              <a:t>	Une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fréquence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d'achat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plus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élevée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est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souvent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liée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à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panier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moyen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plus </a:t>
            </a:r>
            <a:r>
              <a:rPr sz="1500" spc="-10" dirty="0">
                <a:latin typeface="Calibri"/>
                <a:cs typeface="Calibri"/>
              </a:rPr>
              <a:t>faible.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9" name="object 28">
            <a:extLst>
              <a:ext uri="{FF2B5EF4-FFF2-40B4-BE49-F238E27FC236}">
                <a16:creationId xmlns:a16="http://schemas.microsoft.com/office/drawing/2014/main" id="{175AD7A6-4F4F-7931-CBE7-A0C312DAA2F3}"/>
              </a:ext>
            </a:extLst>
          </p:cNvPr>
          <p:cNvGrpSpPr/>
          <p:nvPr/>
        </p:nvGrpSpPr>
        <p:grpSpPr>
          <a:xfrm>
            <a:off x="1027176" y="2981198"/>
            <a:ext cx="3637279" cy="706755"/>
            <a:chOff x="1089342" y="3418395"/>
            <a:chExt cx="3637279" cy="706755"/>
          </a:xfrm>
        </p:grpSpPr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A1C50A0B-426E-99F7-D1DF-437EC5BCFB66}"/>
                </a:ext>
              </a:extLst>
            </p:cNvPr>
            <p:cNvSpPr/>
            <p:nvPr/>
          </p:nvSpPr>
          <p:spPr>
            <a:xfrm>
              <a:off x="1097280" y="3426333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79">
                  <a:moveTo>
                    <a:pt x="3505961" y="0"/>
                  </a:moveTo>
                  <a:lnTo>
                    <a:pt x="115087" y="0"/>
                  </a:lnTo>
                  <a:lnTo>
                    <a:pt x="70289" y="9030"/>
                  </a:lnTo>
                  <a:lnTo>
                    <a:pt x="33707" y="33670"/>
                  </a:lnTo>
                  <a:lnTo>
                    <a:pt x="9043" y="70240"/>
                  </a:lnTo>
                  <a:lnTo>
                    <a:pt x="0" y="115062"/>
                  </a:lnTo>
                  <a:lnTo>
                    <a:pt x="0" y="575309"/>
                  </a:lnTo>
                  <a:lnTo>
                    <a:pt x="9043" y="620150"/>
                  </a:lnTo>
                  <a:lnTo>
                    <a:pt x="33707" y="656764"/>
                  </a:lnTo>
                  <a:lnTo>
                    <a:pt x="70289" y="681448"/>
                  </a:lnTo>
                  <a:lnTo>
                    <a:pt x="115087" y="690498"/>
                  </a:lnTo>
                  <a:lnTo>
                    <a:pt x="3505961" y="690498"/>
                  </a:lnTo>
                  <a:lnTo>
                    <a:pt x="3550729" y="681448"/>
                  </a:lnTo>
                  <a:lnTo>
                    <a:pt x="3587305" y="656764"/>
                  </a:lnTo>
                  <a:lnTo>
                    <a:pt x="3611975" y="620150"/>
                  </a:lnTo>
                  <a:lnTo>
                    <a:pt x="3621024" y="575309"/>
                  </a:lnTo>
                  <a:lnTo>
                    <a:pt x="3621024" y="115062"/>
                  </a:lnTo>
                  <a:lnTo>
                    <a:pt x="3611975" y="70240"/>
                  </a:lnTo>
                  <a:lnTo>
                    <a:pt x="3587305" y="33670"/>
                  </a:lnTo>
                  <a:lnTo>
                    <a:pt x="3550729" y="9030"/>
                  </a:lnTo>
                  <a:lnTo>
                    <a:pt x="3505961" y="0"/>
                  </a:lnTo>
                  <a:close/>
                </a:path>
              </a:pathLst>
            </a:custGeom>
            <a:solidFill>
              <a:srgbClr val="42B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EA8A2D9D-7126-BE2E-FD84-EB98068D94D0}"/>
                </a:ext>
              </a:extLst>
            </p:cNvPr>
            <p:cNvSpPr/>
            <p:nvPr/>
          </p:nvSpPr>
          <p:spPr>
            <a:xfrm>
              <a:off x="1097280" y="3426333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79">
                  <a:moveTo>
                    <a:pt x="0" y="115062"/>
                  </a:moveTo>
                  <a:lnTo>
                    <a:pt x="9043" y="70240"/>
                  </a:lnTo>
                  <a:lnTo>
                    <a:pt x="33707" y="33670"/>
                  </a:lnTo>
                  <a:lnTo>
                    <a:pt x="70289" y="9030"/>
                  </a:lnTo>
                  <a:lnTo>
                    <a:pt x="115087" y="0"/>
                  </a:lnTo>
                  <a:lnTo>
                    <a:pt x="3505961" y="0"/>
                  </a:lnTo>
                  <a:lnTo>
                    <a:pt x="3550729" y="9030"/>
                  </a:lnTo>
                  <a:lnTo>
                    <a:pt x="3587305" y="33670"/>
                  </a:lnTo>
                  <a:lnTo>
                    <a:pt x="3611975" y="70240"/>
                  </a:lnTo>
                  <a:lnTo>
                    <a:pt x="3621024" y="115062"/>
                  </a:lnTo>
                  <a:lnTo>
                    <a:pt x="3621024" y="575309"/>
                  </a:lnTo>
                  <a:lnTo>
                    <a:pt x="3611975" y="620150"/>
                  </a:lnTo>
                  <a:lnTo>
                    <a:pt x="3587305" y="656764"/>
                  </a:lnTo>
                  <a:lnTo>
                    <a:pt x="3550729" y="681448"/>
                  </a:lnTo>
                  <a:lnTo>
                    <a:pt x="3505961" y="690498"/>
                  </a:lnTo>
                  <a:lnTo>
                    <a:pt x="115087" y="690498"/>
                  </a:lnTo>
                  <a:lnTo>
                    <a:pt x="70289" y="681448"/>
                  </a:lnTo>
                  <a:lnTo>
                    <a:pt x="33707" y="656764"/>
                  </a:lnTo>
                  <a:lnTo>
                    <a:pt x="9043" y="620150"/>
                  </a:lnTo>
                  <a:lnTo>
                    <a:pt x="0" y="575309"/>
                  </a:lnTo>
                  <a:lnTo>
                    <a:pt x="0" y="115062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67D5E736-1CA3-595A-3852-AEDFAE364EBB}"/>
              </a:ext>
            </a:extLst>
          </p:cNvPr>
          <p:cNvSpPr txBox="1"/>
          <p:nvPr/>
        </p:nvSpPr>
        <p:spPr>
          <a:xfrm>
            <a:off x="1703388" y="3148901"/>
            <a:ext cx="22860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Fréquence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Achats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33" name="object 32">
            <a:extLst>
              <a:ext uri="{FF2B5EF4-FFF2-40B4-BE49-F238E27FC236}">
                <a16:creationId xmlns:a16="http://schemas.microsoft.com/office/drawing/2014/main" id="{39F8DB68-8C55-B207-9837-48BC55F670A8}"/>
              </a:ext>
            </a:extLst>
          </p:cNvPr>
          <p:cNvGrpSpPr/>
          <p:nvPr/>
        </p:nvGrpSpPr>
        <p:grpSpPr>
          <a:xfrm>
            <a:off x="4648200" y="3775202"/>
            <a:ext cx="6453505" cy="568325"/>
            <a:chOff x="4710366" y="4212399"/>
            <a:chExt cx="6453505" cy="568325"/>
          </a:xfrm>
        </p:grpSpPr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DC882C10-6676-449E-638F-604A6D074030}"/>
                </a:ext>
              </a:extLst>
            </p:cNvPr>
            <p:cNvSpPr/>
            <p:nvPr/>
          </p:nvSpPr>
          <p:spPr>
            <a:xfrm>
              <a:off x="4718303" y="4220336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345301" y="0"/>
                  </a:moveTo>
                  <a:lnTo>
                    <a:pt x="0" y="0"/>
                  </a:lnTo>
                  <a:lnTo>
                    <a:pt x="0" y="552450"/>
                  </a:lnTo>
                  <a:lnTo>
                    <a:pt x="6345301" y="552450"/>
                  </a:lnTo>
                  <a:lnTo>
                    <a:pt x="6381118" y="545207"/>
                  </a:lnTo>
                  <a:lnTo>
                    <a:pt x="6410388" y="525462"/>
                  </a:lnTo>
                  <a:lnTo>
                    <a:pt x="6430133" y="496192"/>
                  </a:lnTo>
                  <a:lnTo>
                    <a:pt x="6437376" y="460375"/>
                  </a:lnTo>
                  <a:lnTo>
                    <a:pt x="6437376" y="92075"/>
                  </a:lnTo>
                  <a:lnTo>
                    <a:pt x="6430133" y="56257"/>
                  </a:lnTo>
                  <a:lnTo>
                    <a:pt x="6410388" y="26987"/>
                  </a:lnTo>
                  <a:lnTo>
                    <a:pt x="6381118" y="7242"/>
                  </a:lnTo>
                  <a:lnTo>
                    <a:pt x="6345301" y="0"/>
                  </a:lnTo>
                  <a:close/>
                </a:path>
              </a:pathLst>
            </a:custGeom>
            <a:solidFill>
              <a:srgbClr val="CEDAD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D641D3D9-5E55-DD9D-ACE9-598BB0BCC102}"/>
                </a:ext>
              </a:extLst>
            </p:cNvPr>
            <p:cNvSpPr/>
            <p:nvPr/>
          </p:nvSpPr>
          <p:spPr>
            <a:xfrm>
              <a:off x="4718303" y="4220336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437376" y="92075"/>
                  </a:moveTo>
                  <a:lnTo>
                    <a:pt x="6437376" y="460375"/>
                  </a:lnTo>
                  <a:lnTo>
                    <a:pt x="6430133" y="496192"/>
                  </a:lnTo>
                  <a:lnTo>
                    <a:pt x="6410388" y="525462"/>
                  </a:lnTo>
                  <a:lnTo>
                    <a:pt x="6381118" y="545207"/>
                  </a:lnTo>
                  <a:lnTo>
                    <a:pt x="6345301" y="552450"/>
                  </a:lnTo>
                  <a:lnTo>
                    <a:pt x="0" y="552450"/>
                  </a:lnTo>
                  <a:lnTo>
                    <a:pt x="0" y="0"/>
                  </a:lnTo>
                  <a:lnTo>
                    <a:pt x="6345301" y="0"/>
                  </a:lnTo>
                  <a:lnTo>
                    <a:pt x="6381118" y="7242"/>
                  </a:lnTo>
                  <a:lnTo>
                    <a:pt x="6410388" y="26987"/>
                  </a:lnTo>
                  <a:lnTo>
                    <a:pt x="6430133" y="56257"/>
                  </a:lnTo>
                  <a:lnTo>
                    <a:pt x="6437376" y="92075"/>
                  </a:lnTo>
                  <a:close/>
                </a:path>
              </a:pathLst>
            </a:custGeom>
            <a:ln w="15875">
              <a:solidFill>
                <a:srgbClr val="CEDA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5">
            <a:extLst>
              <a:ext uri="{FF2B5EF4-FFF2-40B4-BE49-F238E27FC236}">
                <a16:creationId xmlns:a16="http://schemas.microsoft.com/office/drawing/2014/main" id="{D3E75115-B440-A6AD-02B3-214C7ACD781E}"/>
              </a:ext>
            </a:extLst>
          </p:cNvPr>
          <p:cNvSpPr txBox="1"/>
          <p:nvPr/>
        </p:nvSpPr>
        <p:spPr>
          <a:xfrm>
            <a:off x="4668599" y="3910597"/>
            <a:ext cx="63690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indent="-156845">
              <a:lnSpc>
                <a:spcPct val="100000"/>
              </a:lnSpc>
              <a:spcBef>
                <a:spcPts val="100"/>
              </a:spcBef>
              <a:buChar char="•"/>
              <a:tabLst>
                <a:tab pos="201930" algn="l"/>
              </a:tabLst>
            </a:pPr>
            <a:r>
              <a:rPr sz="1500" dirty="0">
                <a:latin typeface="Calibri"/>
                <a:cs typeface="Calibri"/>
              </a:rPr>
              <a:t>Des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frictions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dans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l'expérience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utilisateur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peuvent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affecter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les</a:t>
            </a:r>
            <a:r>
              <a:rPr sz="1500" spc="-10" dirty="0">
                <a:latin typeface="Calibri"/>
                <a:cs typeface="Calibri"/>
              </a:rPr>
              <a:t> ventes.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7" name="object 36">
            <a:extLst>
              <a:ext uri="{FF2B5EF4-FFF2-40B4-BE49-F238E27FC236}">
                <a16:creationId xmlns:a16="http://schemas.microsoft.com/office/drawing/2014/main" id="{D271927B-BE94-91F5-C175-616C8A099A30}"/>
              </a:ext>
            </a:extLst>
          </p:cNvPr>
          <p:cNvGrpSpPr/>
          <p:nvPr/>
        </p:nvGrpSpPr>
        <p:grpSpPr>
          <a:xfrm>
            <a:off x="1027176" y="3706114"/>
            <a:ext cx="3637279" cy="706755"/>
            <a:chOff x="1089342" y="4143311"/>
            <a:chExt cx="3637279" cy="706755"/>
          </a:xfrm>
        </p:grpSpPr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E413836A-50D3-0E05-24C5-4AC92669025C}"/>
                </a:ext>
              </a:extLst>
            </p:cNvPr>
            <p:cNvSpPr/>
            <p:nvPr/>
          </p:nvSpPr>
          <p:spPr>
            <a:xfrm>
              <a:off x="1097280" y="4151248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79">
                  <a:moveTo>
                    <a:pt x="3505961" y="0"/>
                  </a:moveTo>
                  <a:lnTo>
                    <a:pt x="115087" y="0"/>
                  </a:lnTo>
                  <a:lnTo>
                    <a:pt x="70289" y="9050"/>
                  </a:lnTo>
                  <a:lnTo>
                    <a:pt x="33707" y="33734"/>
                  </a:lnTo>
                  <a:lnTo>
                    <a:pt x="9043" y="70348"/>
                  </a:lnTo>
                  <a:lnTo>
                    <a:pt x="0" y="115188"/>
                  </a:lnTo>
                  <a:lnTo>
                    <a:pt x="0" y="575437"/>
                  </a:lnTo>
                  <a:lnTo>
                    <a:pt x="9043" y="620204"/>
                  </a:lnTo>
                  <a:lnTo>
                    <a:pt x="33707" y="656780"/>
                  </a:lnTo>
                  <a:lnTo>
                    <a:pt x="70289" y="681450"/>
                  </a:lnTo>
                  <a:lnTo>
                    <a:pt x="115087" y="690499"/>
                  </a:lnTo>
                  <a:lnTo>
                    <a:pt x="3505961" y="690499"/>
                  </a:lnTo>
                  <a:lnTo>
                    <a:pt x="3550729" y="681450"/>
                  </a:lnTo>
                  <a:lnTo>
                    <a:pt x="3587305" y="656780"/>
                  </a:lnTo>
                  <a:lnTo>
                    <a:pt x="3611975" y="620204"/>
                  </a:lnTo>
                  <a:lnTo>
                    <a:pt x="3621024" y="575437"/>
                  </a:lnTo>
                  <a:lnTo>
                    <a:pt x="3621024" y="115188"/>
                  </a:lnTo>
                  <a:lnTo>
                    <a:pt x="3611975" y="70348"/>
                  </a:lnTo>
                  <a:lnTo>
                    <a:pt x="3587305" y="33734"/>
                  </a:lnTo>
                  <a:lnTo>
                    <a:pt x="3550729" y="9050"/>
                  </a:lnTo>
                  <a:lnTo>
                    <a:pt x="3505961" y="0"/>
                  </a:lnTo>
                  <a:close/>
                </a:path>
              </a:pathLst>
            </a:custGeom>
            <a:solidFill>
              <a:srgbClr val="3D87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C9297285-8D41-0AEC-D42B-BC3B568E4543}"/>
                </a:ext>
              </a:extLst>
            </p:cNvPr>
            <p:cNvSpPr/>
            <p:nvPr/>
          </p:nvSpPr>
          <p:spPr>
            <a:xfrm>
              <a:off x="1097280" y="4151248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79">
                  <a:moveTo>
                    <a:pt x="0" y="115188"/>
                  </a:moveTo>
                  <a:lnTo>
                    <a:pt x="9043" y="70348"/>
                  </a:lnTo>
                  <a:lnTo>
                    <a:pt x="33707" y="33734"/>
                  </a:lnTo>
                  <a:lnTo>
                    <a:pt x="70289" y="9050"/>
                  </a:lnTo>
                  <a:lnTo>
                    <a:pt x="115087" y="0"/>
                  </a:lnTo>
                  <a:lnTo>
                    <a:pt x="3505961" y="0"/>
                  </a:lnTo>
                  <a:lnTo>
                    <a:pt x="3550729" y="9050"/>
                  </a:lnTo>
                  <a:lnTo>
                    <a:pt x="3587305" y="33734"/>
                  </a:lnTo>
                  <a:lnTo>
                    <a:pt x="3611975" y="70348"/>
                  </a:lnTo>
                  <a:lnTo>
                    <a:pt x="3621024" y="115188"/>
                  </a:lnTo>
                  <a:lnTo>
                    <a:pt x="3621024" y="575437"/>
                  </a:lnTo>
                  <a:lnTo>
                    <a:pt x="3611975" y="620204"/>
                  </a:lnTo>
                  <a:lnTo>
                    <a:pt x="3587305" y="656780"/>
                  </a:lnTo>
                  <a:lnTo>
                    <a:pt x="3550729" y="681450"/>
                  </a:lnTo>
                  <a:lnTo>
                    <a:pt x="3505961" y="690499"/>
                  </a:lnTo>
                  <a:lnTo>
                    <a:pt x="115087" y="690499"/>
                  </a:lnTo>
                  <a:lnTo>
                    <a:pt x="70289" y="681450"/>
                  </a:lnTo>
                  <a:lnTo>
                    <a:pt x="33707" y="656780"/>
                  </a:lnTo>
                  <a:lnTo>
                    <a:pt x="9043" y="620204"/>
                  </a:lnTo>
                  <a:lnTo>
                    <a:pt x="0" y="575437"/>
                  </a:lnTo>
                  <a:lnTo>
                    <a:pt x="0" y="11518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39">
            <a:extLst>
              <a:ext uri="{FF2B5EF4-FFF2-40B4-BE49-F238E27FC236}">
                <a16:creationId xmlns:a16="http://schemas.microsoft.com/office/drawing/2014/main" id="{859DC93F-D250-3FEB-9080-B30D3034F424}"/>
              </a:ext>
            </a:extLst>
          </p:cNvPr>
          <p:cNvSpPr txBox="1"/>
          <p:nvPr/>
        </p:nvSpPr>
        <p:spPr>
          <a:xfrm>
            <a:off x="1779588" y="3873944"/>
            <a:ext cx="21323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du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41" name="object 40">
            <a:extLst>
              <a:ext uri="{FF2B5EF4-FFF2-40B4-BE49-F238E27FC236}">
                <a16:creationId xmlns:a16="http://schemas.microsoft.com/office/drawing/2014/main" id="{A73F9CF9-F5ED-F4CE-67BB-8827449F4070}"/>
              </a:ext>
            </a:extLst>
          </p:cNvPr>
          <p:cNvGrpSpPr/>
          <p:nvPr/>
        </p:nvGrpSpPr>
        <p:grpSpPr>
          <a:xfrm>
            <a:off x="4648200" y="4500245"/>
            <a:ext cx="6453505" cy="568325"/>
            <a:chOff x="4710366" y="4937442"/>
            <a:chExt cx="6453505" cy="568325"/>
          </a:xfrm>
        </p:grpSpPr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DC3BA890-6E88-F72F-CA0F-9716E3C40B75}"/>
                </a:ext>
              </a:extLst>
            </p:cNvPr>
            <p:cNvSpPr/>
            <p:nvPr/>
          </p:nvSpPr>
          <p:spPr>
            <a:xfrm>
              <a:off x="4718303" y="4945379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345301" y="0"/>
                  </a:moveTo>
                  <a:lnTo>
                    <a:pt x="0" y="0"/>
                  </a:lnTo>
                  <a:lnTo>
                    <a:pt x="0" y="552323"/>
                  </a:lnTo>
                  <a:lnTo>
                    <a:pt x="6345301" y="552323"/>
                  </a:lnTo>
                  <a:lnTo>
                    <a:pt x="6381118" y="545097"/>
                  </a:lnTo>
                  <a:lnTo>
                    <a:pt x="6410388" y="525383"/>
                  </a:lnTo>
                  <a:lnTo>
                    <a:pt x="6430133" y="496119"/>
                  </a:lnTo>
                  <a:lnTo>
                    <a:pt x="6437376" y="460248"/>
                  </a:lnTo>
                  <a:lnTo>
                    <a:pt x="6437376" y="92075"/>
                  </a:lnTo>
                  <a:lnTo>
                    <a:pt x="6430133" y="56203"/>
                  </a:lnTo>
                  <a:lnTo>
                    <a:pt x="6410388" y="26939"/>
                  </a:lnTo>
                  <a:lnTo>
                    <a:pt x="6381118" y="7225"/>
                  </a:lnTo>
                  <a:lnTo>
                    <a:pt x="6345301" y="0"/>
                  </a:lnTo>
                  <a:close/>
                </a:path>
              </a:pathLst>
            </a:custGeom>
            <a:solidFill>
              <a:srgbClr val="D2DFD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C962221F-E0F1-AB44-3728-C63C0DA7A90C}"/>
                </a:ext>
              </a:extLst>
            </p:cNvPr>
            <p:cNvSpPr/>
            <p:nvPr/>
          </p:nvSpPr>
          <p:spPr>
            <a:xfrm>
              <a:off x="4718303" y="4945379"/>
              <a:ext cx="6437630" cy="552450"/>
            </a:xfrm>
            <a:custGeom>
              <a:avLst/>
              <a:gdLst/>
              <a:ahLst/>
              <a:cxnLst/>
              <a:rect l="l" t="t" r="r" b="b"/>
              <a:pathLst>
                <a:path w="6437630" h="552450">
                  <a:moveTo>
                    <a:pt x="6437376" y="92075"/>
                  </a:moveTo>
                  <a:lnTo>
                    <a:pt x="6437376" y="460248"/>
                  </a:lnTo>
                  <a:lnTo>
                    <a:pt x="6430133" y="496119"/>
                  </a:lnTo>
                  <a:lnTo>
                    <a:pt x="6410388" y="525383"/>
                  </a:lnTo>
                  <a:lnTo>
                    <a:pt x="6381118" y="545097"/>
                  </a:lnTo>
                  <a:lnTo>
                    <a:pt x="6345301" y="552323"/>
                  </a:lnTo>
                  <a:lnTo>
                    <a:pt x="0" y="552323"/>
                  </a:lnTo>
                  <a:lnTo>
                    <a:pt x="0" y="0"/>
                  </a:lnTo>
                  <a:lnTo>
                    <a:pt x="6345301" y="0"/>
                  </a:lnTo>
                  <a:lnTo>
                    <a:pt x="6381118" y="7225"/>
                  </a:lnTo>
                  <a:lnTo>
                    <a:pt x="6410388" y="26939"/>
                  </a:lnTo>
                  <a:lnTo>
                    <a:pt x="6430133" y="56203"/>
                  </a:lnTo>
                  <a:lnTo>
                    <a:pt x="6437376" y="92075"/>
                  </a:lnTo>
                  <a:close/>
                </a:path>
              </a:pathLst>
            </a:custGeom>
            <a:ln w="15874">
              <a:solidFill>
                <a:srgbClr val="D2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3">
            <a:extLst>
              <a:ext uri="{FF2B5EF4-FFF2-40B4-BE49-F238E27FC236}">
                <a16:creationId xmlns:a16="http://schemas.microsoft.com/office/drawing/2014/main" id="{E76C2E17-FBD8-86A7-FF15-79441D3527AE}"/>
              </a:ext>
            </a:extLst>
          </p:cNvPr>
          <p:cNvSpPr txBox="1"/>
          <p:nvPr/>
        </p:nvSpPr>
        <p:spPr>
          <a:xfrm>
            <a:off x="4668599" y="4531423"/>
            <a:ext cx="6369050" cy="46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295" indent="-156210">
              <a:lnSpc>
                <a:spcPts val="1720"/>
              </a:lnSpc>
              <a:spcBef>
                <a:spcPts val="100"/>
              </a:spcBef>
              <a:buChar char="•"/>
              <a:tabLst>
                <a:tab pos="201295" algn="l"/>
              </a:tabLst>
            </a:pPr>
            <a:r>
              <a:rPr sz="1500" dirty="0">
                <a:latin typeface="Calibri"/>
                <a:cs typeface="Calibri"/>
              </a:rPr>
              <a:t>Le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comportement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d'achat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varie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fonction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l'âge,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offrant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des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possibilités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de</a:t>
            </a:r>
            <a:endParaRPr sz="1500">
              <a:latin typeface="Calibri"/>
              <a:cs typeface="Calibri"/>
            </a:endParaRPr>
          </a:p>
          <a:p>
            <a:pPr marL="159385">
              <a:lnSpc>
                <a:spcPts val="1720"/>
              </a:lnSpc>
            </a:pPr>
            <a:r>
              <a:rPr sz="1500" spc="-10" dirty="0">
                <a:latin typeface="Calibri"/>
                <a:cs typeface="Calibri"/>
              </a:rPr>
              <a:t>personnalisation.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5" name="object 44">
            <a:extLst>
              <a:ext uri="{FF2B5EF4-FFF2-40B4-BE49-F238E27FC236}">
                <a16:creationId xmlns:a16="http://schemas.microsoft.com/office/drawing/2014/main" id="{D71C560F-7C8F-711A-98CE-D1F7884F6131}"/>
              </a:ext>
            </a:extLst>
          </p:cNvPr>
          <p:cNvGrpSpPr/>
          <p:nvPr/>
        </p:nvGrpSpPr>
        <p:grpSpPr>
          <a:xfrm>
            <a:off x="1027176" y="4431157"/>
            <a:ext cx="3637279" cy="706755"/>
            <a:chOff x="1089342" y="4868354"/>
            <a:chExt cx="3637279" cy="706755"/>
          </a:xfrm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445B517D-4B50-176C-63CE-B74AB3492D3B}"/>
                </a:ext>
              </a:extLst>
            </p:cNvPr>
            <p:cNvSpPr/>
            <p:nvPr/>
          </p:nvSpPr>
          <p:spPr>
            <a:xfrm>
              <a:off x="1097280" y="4876291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79">
                  <a:moveTo>
                    <a:pt x="3505961" y="0"/>
                  </a:moveTo>
                  <a:lnTo>
                    <a:pt x="115087" y="0"/>
                  </a:lnTo>
                  <a:lnTo>
                    <a:pt x="70289" y="9048"/>
                  </a:lnTo>
                  <a:lnTo>
                    <a:pt x="33707" y="33718"/>
                  </a:lnTo>
                  <a:lnTo>
                    <a:pt x="9043" y="70294"/>
                  </a:lnTo>
                  <a:lnTo>
                    <a:pt x="0" y="115061"/>
                  </a:lnTo>
                  <a:lnTo>
                    <a:pt x="0" y="575436"/>
                  </a:lnTo>
                  <a:lnTo>
                    <a:pt x="9043" y="620204"/>
                  </a:lnTo>
                  <a:lnTo>
                    <a:pt x="33707" y="656780"/>
                  </a:lnTo>
                  <a:lnTo>
                    <a:pt x="70289" y="681450"/>
                  </a:lnTo>
                  <a:lnTo>
                    <a:pt x="115087" y="690498"/>
                  </a:lnTo>
                  <a:lnTo>
                    <a:pt x="3505961" y="690498"/>
                  </a:lnTo>
                  <a:lnTo>
                    <a:pt x="3550729" y="681450"/>
                  </a:lnTo>
                  <a:lnTo>
                    <a:pt x="3587305" y="656780"/>
                  </a:lnTo>
                  <a:lnTo>
                    <a:pt x="3611975" y="620204"/>
                  </a:lnTo>
                  <a:lnTo>
                    <a:pt x="3621024" y="575436"/>
                  </a:lnTo>
                  <a:lnTo>
                    <a:pt x="3621024" y="115061"/>
                  </a:lnTo>
                  <a:lnTo>
                    <a:pt x="3611975" y="70294"/>
                  </a:lnTo>
                  <a:lnTo>
                    <a:pt x="3587305" y="33718"/>
                  </a:lnTo>
                  <a:lnTo>
                    <a:pt x="3550729" y="9048"/>
                  </a:lnTo>
                  <a:lnTo>
                    <a:pt x="3505961" y="0"/>
                  </a:lnTo>
                  <a:close/>
                </a:path>
              </a:pathLst>
            </a:custGeom>
            <a:solidFill>
              <a:srgbClr val="61A2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F445A6B6-8B18-06FF-B1B1-781D6C2D5349}"/>
                </a:ext>
              </a:extLst>
            </p:cNvPr>
            <p:cNvSpPr/>
            <p:nvPr/>
          </p:nvSpPr>
          <p:spPr>
            <a:xfrm>
              <a:off x="1097280" y="4876291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79">
                  <a:moveTo>
                    <a:pt x="0" y="115061"/>
                  </a:moveTo>
                  <a:lnTo>
                    <a:pt x="9043" y="70294"/>
                  </a:lnTo>
                  <a:lnTo>
                    <a:pt x="33707" y="33718"/>
                  </a:lnTo>
                  <a:lnTo>
                    <a:pt x="70289" y="9048"/>
                  </a:lnTo>
                  <a:lnTo>
                    <a:pt x="115087" y="0"/>
                  </a:lnTo>
                  <a:lnTo>
                    <a:pt x="3505961" y="0"/>
                  </a:lnTo>
                  <a:lnTo>
                    <a:pt x="3550729" y="9048"/>
                  </a:lnTo>
                  <a:lnTo>
                    <a:pt x="3587305" y="33718"/>
                  </a:lnTo>
                  <a:lnTo>
                    <a:pt x="3611975" y="70294"/>
                  </a:lnTo>
                  <a:lnTo>
                    <a:pt x="3621024" y="115061"/>
                  </a:lnTo>
                  <a:lnTo>
                    <a:pt x="3621024" y="575436"/>
                  </a:lnTo>
                  <a:lnTo>
                    <a:pt x="3611975" y="620204"/>
                  </a:lnTo>
                  <a:lnTo>
                    <a:pt x="3587305" y="656780"/>
                  </a:lnTo>
                  <a:lnTo>
                    <a:pt x="3550729" y="681450"/>
                  </a:lnTo>
                  <a:lnTo>
                    <a:pt x="3505961" y="690498"/>
                  </a:lnTo>
                  <a:lnTo>
                    <a:pt x="115087" y="690498"/>
                  </a:lnTo>
                  <a:lnTo>
                    <a:pt x="70289" y="681450"/>
                  </a:lnTo>
                  <a:lnTo>
                    <a:pt x="33707" y="656780"/>
                  </a:lnTo>
                  <a:lnTo>
                    <a:pt x="9043" y="620204"/>
                  </a:lnTo>
                  <a:lnTo>
                    <a:pt x="0" y="575436"/>
                  </a:lnTo>
                  <a:lnTo>
                    <a:pt x="0" y="11506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7">
            <a:extLst>
              <a:ext uri="{FF2B5EF4-FFF2-40B4-BE49-F238E27FC236}">
                <a16:creationId xmlns:a16="http://schemas.microsoft.com/office/drawing/2014/main" id="{3B9EBE72-8239-F362-161D-DCC46A677697}"/>
              </a:ext>
            </a:extLst>
          </p:cNvPr>
          <p:cNvSpPr txBox="1"/>
          <p:nvPr/>
        </p:nvSpPr>
        <p:spPr>
          <a:xfrm>
            <a:off x="1133361" y="4599114"/>
            <a:ext cx="34251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Opportunités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Personnalisation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2" name="Espace réservé du numéro de diapositive 51">
            <a:extLst>
              <a:ext uri="{FF2B5EF4-FFF2-40B4-BE49-F238E27FC236}">
                <a16:creationId xmlns:a16="http://schemas.microsoft.com/office/drawing/2014/main" id="{2E12D996-8559-70C8-A636-959B61702E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46</a:t>
            </a:fld>
            <a:endParaRPr lang="fr-F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332" y="325323"/>
            <a:ext cx="10274300" cy="1183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95"/>
              </a:spcBef>
            </a:pPr>
            <a:r>
              <a:rPr spc="229" dirty="0">
                <a:solidFill>
                  <a:schemeClr val="bg1"/>
                </a:solidFill>
              </a:rPr>
              <a:t>Les</a:t>
            </a:r>
            <a:r>
              <a:rPr spc="295" dirty="0">
                <a:solidFill>
                  <a:schemeClr val="bg1"/>
                </a:solidFill>
              </a:rPr>
              <a:t> </a:t>
            </a:r>
            <a:r>
              <a:rPr spc="305" dirty="0">
                <a:solidFill>
                  <a:schemeClr val="bg1"/>
                </a:solidFill>
              </a:rPr>
              <a:t>+</a:t>
            </a:r>
            <a:r>
              <a:rPr spc="290" dirty="0">
                <a:solidFill>
                  <a:schemeClr val="bg1"/>
                </a:solidFill>
              </a:rPr>
              <a:t> </a:t>
            </a:r>
            <a:r>
              <a:rPr spc="285" dirty="0">
                <a:solidFill>
                  <a:schemeClr val="bg1"/>
                </a:solidFill>
              </a:rPr>
              <a:t>gros</a:t>
            </a:r>
            <a:r>
              <a:rPr spc="295" dirty="0">
                <a:solidFill>
                  <a:schemeClr val="bg1"/>
                </a:solidFill>
              </a:rPr>
              <a:t> </a:t>
            </a:r>
            <a:r>
              <a:rPr spc="265" dirty="0">
                <a:solidFill>
                  <a:schemeClr val="bg1"/>
                </a:solidFill>
              </a:rPr>
              <a:t>clients</a:t>
            </a:r>
            <a:r>
              <a:rPr spc="315" dirty="0">
                <a:solidFill>
                  <a:schemeClr val="bg1"/>
                </a:solidFill>
              </a:rPr>
              <a:t> </a:t>
            </a:r>
            <a:r>
              <a:rPr spc="235" dirty="0">
                <a:solidFill>
                  <a:schemeClr val="bg1"/>
                </a:solidFill>
              </a:rPr>
              <a:t>particuliers</a:t>
            </a:r>
            <a:r>
              <a:rPr spc="335" dirty="0">
                <a:solidFill>
                  <a:schemeClr val="bg1"/>
                </a:solidFill>
              </a:rPr>
              <a:t> </a:t>
            </a:r>
            <a:r>
              <a:rPr spc="254" dirty="0">
                <a:solidFill>
                  <a:schemeClr val="bg1"/>
                </a:solidFill>
              </a:rPr>
              <a:t>=</a:t>
            </a:r>
          </a:p>
          <a:p>
            <a:pPr marL="6942455">
              <a:lnSpc>
                <a:spcPts val="4560"/>
              </a:lnSpc>
            </a:pPr>
            <a:r>
              <a:rPr spc="270" dirty="0">
                <a:solidFill>
                  <a:schemeClr val="bg1"/>
                </a:solidFill>
              </a:rPr>
              <a:t>les</a:t>
            </a:r>
            <a:r>
              <a:rPr spc="285" dirty="0">
                <a:solidFill>
                  <a:schemeClr val="bg1"/>
                </a:solidFill>
              </a:rPr>
              <a:t> </a:t>
            </a:r>
            <a:r>
              <a:rPr spc="180" dirty="0">
                <a:solidFill>
                  <a:schemeClr val="bg1"/>
                </a:solidFill>
              </a:rPr>
              <a:t>3</a:t>
            </a:r>
            <a:r>
              <a:rPr lang="fr-FR" spc="180" dirty="0">
                <a:solidFill>
                  <a:schemeClr val="bg1"/>
                </a:solidFill>
              </a:rPr>
              <a:t>5</a:t>
            </a:r>
            <a:r>
              <a:rPr spc="180" dirty="0">
                <a:solidFill>
                  <a:schemeClr val="bg1"/>
                </a:solidFill>
              </a:rPr>
              <a:t>-</a:t>
            </a:r>
            <a:r>
              <a:rPr spc="285" dirty="0">
                <a:solidFill>
                  <a:schemeClr val="bg1"/>
                </a:solidFill>
              </a:rPr>
              <a:t>5</a:t>
            </a:r>
            <a:r>
              <a:rPr lang="fr-FR" spc="285" dirty="0">
                <a:solidFill>
                  <a:schemeClr val="bg1"/>
                </a:solidFill>
              </a:rPr>
              <a:t>4</a:t>
            </a:r>
            <a:r>
              <a:rPr spc="265" dirty="0">
                <a:solidFill>
                  <a:schemeClr val="bg1"/>
                </a:solidFill>
              </a:rPr>
              <a:t> </a:t>
            </a:r>
            <a:r>
              <a:rPr spc="285" dirty="0">
                <a:solidFill>
                  <a:schemeClr val="bg1"/>
                </a:solidFill>
              </a:rPr>
              <a:t>ans</a:t>
            </a:r>
          </a:p>
        </p:txBody>
      </p:sp>
      <p:sp>
        <p:nvSpPr>
          <p:cNvPr id="3" name="object 3"/>
          <p:cNvSpPr/>
          <p:nvPr/>
        </p:nvSpPr>
        <p:spPr>
          <a:xfrm>
            <a:off x="797981" y="4347289"/>
            <a:ext cx="772160" cy="625475"/>
          </a:xfrm>
          <a:custGeom>
            <a:avLst/>
            <a:gdLst/>
            <a:ahLst/>
            <a:cxnLst/>
            <a:rect l="l" t="t" r="r" b="b"/>
            <a:pathLst>
              <a:path w="772160" h="625475">
                <a:moveTo>
                  <a:pt x="771810" y="182606"/>
                </a:moveTo>
                <a:lnTo>
                  <a:pt x="0" y="182605"/>
                </a:lnTo>
                <a:lnTo>
                  <a:pt x="69647" y="593940"/>
                </a:lnTo>
                <a:lnTo>
                  <a:pt x="74059" y="606338"/>
                </a:lnTo>
                <a:lnTo>
                  <a:pt x="82354" y="616177"/>
                </a:lnTo>
                <a:lnTo>
                  <a:pt x="93472" y="622663"/>
                </a:lnTo>
                <a:lnTo>
                  <a:pt x="106355" y="625002"/>
                </a:lnTo>
                <a:lnTo>
                  <a:pt x="663568" y="625002"/>
                </a:lnTo>
                <a:lnTo>
                  <a:pt x="676451" y="622663"/>
                </a:lnTo>
                <a:lnTo>
                  <a:pt x="704696" y="568526"/>
                </a:lnTo>
                <a:lnTo>
                  <a:pt x="123298" y="568525"/>
                </a:lnTo>
                <a:lnTo>
                  <a:pt x="108238" y="483811"/>
                </a:lnTo>
                <a:lnTo>
                  <a:pt x="719429" y="483811"/>
                </a:lnTo>
                <a:lnTo>
                  <a:pt x="725976" y="446161"/>
                </a:lnTo>
                <a:lnTo>
                  <a:pt x="101649" y="446161"/>
                </a:lnTo>
                <a:lnTo>
                  <a:pt x="87531" y="361446"/>
                </a:lnTo>
                <a:lnTo>
                  <a:pt x="740709" y="361447"/>
                </a:lnTo>
                <a:lnTo>
                  <a:pt x="747256" y="323796"/>
                </a:lnTo>
                <a:lnTo>
                  <a:pt x="80942" y="323796"/>
                </a:lnTo>
                <a:lnTo>
                  <a:pt x="66823" y="239082"/>
                </a:lnTo>
                <a:lnTo>
                  <a:pt x="761989" y="239082"/>
                </a:lnTo>
                <a:lnTo>
                  <a:pt x="771810" y="182606"/>
                </a:lnTo>
                <a:close/>
              </a:path>
              <a:path w="772160" h="625475">
                <a:moveTo>
                  <a:pt x="255071" y="483811"/>
                </a:moveTo>
                <a:lnTo>
                  <a:pt x="217421" y="483811"/>
                </a:lnTo>
                <a:lnTo>
                  <a:pt x="224951" y="568525"/>
                </a:lnTo>
                <a:lnTo>
                  <a:pt x="262601" y="568525"/>
                </a:lnTo>
                <a:lnTo>
                  <a:pt x="255071" y="483811"/>
                </a:lnTo>
                <a:close/>
              </a:path>
              <a:path w="772160" h="625475">
                <a:moveTo>
                  <a:pt x="404728" y="483811"/>
                </a:moveTo>
                <a:lnTo>
                  <a:pt x="367078" y="483811"/>
                </a:lnTo>
                <a:lnTo>
                  <a:pt x="367078" y="568525"/>
                </a:lnTo>
                <a:lnTo>
                  <a:pt x="404728" y="568525"/>
                </a:lnTo>
                <a:lnTo>
                  <a:pt x="404728" y="483811"/>
                </a:lnTo>
                <a:close/>
              </a:path>
              <a:path w="772160" h="625475">
                <a:moveTo>
                  <a:pt x="554385" y="483811"/>
                </a:moveTo>
                <a:lnTo>
                  <a:pt x="515794" y="483811"/>
                </a:lnTo>
                <a:lnTo>
                  <a:pt x="508264" y="568525"/>
                </a:lnTo>
                <a:lnTo>
                  <a:pt x="546855" y="568525"/>
                </a:lnTo>
                <a:lnTo>
                  <a:pt x="554385" y="483811"/>
                </a:lnTo>
                <a:close/>
              </a:path>
              <a:path w="772160" h="625475">
                <a:moveTo>
                  <a:pt x="719429" y="483811"/>
                </a:moveTo>
                <a:lnTo>
                  <a:pt x="663568" y="483811"/>
                </a:lnTo>
                <a:lnTo>
                  <a:pt x="649450" y="568526"/>
                </a:lnTo>
                <a:lnTo>
                  <a:pt x="704696" y="568526"/>
                </a:lnTo>
                <a:lnTo>
                  <a:pt x="719429" y="483811"/>
                </a:lnTo>
                <a:close/>
              </a:path>
              <a:path w="772160" h="625475">
                <a:moveTo>
                  <a:pt x="245659" y="361446"/>
                </a:moveTo>
                <a:lnTo>
                  <a:pt x="208009" y="361446"/>
                </a:lnTo>
                <a:lnTo>
                  <a:pt x="214598" y="446161"/>
                </a:lnTo>
                <a:lnTo>
                  <a:pt x="252247" y="446161"/>
                </a:lnTo>
                <a:lnTo>
                  <a:pt x="245659" y="361446"/>
                </a:lnTo>
                <a:close/>
              </a:path>
              <a:path w="772160" h="625475">
                <a:moveTo>
                  <a:pt x="404728" y="361446"/>
                </a:moveTo>
                <a:lnTo>
                  <a:pt x="367078" y="361446"/>
                </a:lnTo>
                <a:lnTo>
                  <a:pt x="367078" y="446161"/>
                </a:lnTo>
                <a:lnTo>
                  <a:pt x="404728" y="446161"/>
                </a:lnTo>
                <a:lnTo>
                  <a:pt x="404728" y="361446"/>
                </a:lnTo>
                <a:close/>
              </a:path>
              <a:path w="772160" h="625475">
                <a:moveTo>
                  <a:pt x="563797" y="361447"/>
                </a:moveTo>
                <a:lnTo>
                  <a:pt x="526147" y="361446"/>
                </a:lnTo>
                <a:lnTo>
                  <a:pt x="518618" y="446161"/>
                </a:lnTo>
                <a:lnTo>
                  <a:pt x="557208" y="446161"/>
                </a:lnTo>
                <a:lnTo>
                  <a:pt x="563797" y="361447"/>
                </a:lnTo>
                <a:close/>
              </a:path>
              <a:path w="772160" h="625475">
                <a:moveTo>
                  <a:pt x="740709" y="361447"/>
                </a:moveTo>
                <a:lnTo>
                  <a:pt x="684275" y="361447"/>
                </a:lnTo>
                <a:lnTo>
                  <a:pt x="670157" y="446161"/>
                </a:lnTo>
                <a:lnTo>
                  <a:pt x="725976" y="446161"/>
                </a:lnTo>
                <a:lnTo>
                  <a:pt x="740709" y="361447"/>
                </a:lnTo>
                <a:close/>
              </a:path>
              <a:path w="772160" h="625475">
                <a:moveTo>
                  <a:pt x="235305" y="239082"/>
                </a:moveTo>
                <a:lnTo>
                  <a:pt x="197655" y="239082"/>
                </a:lnTo>
                <a:lnTo>
                  <a:pt x="205185" y="323796"/>
                </a:lnTo>
                <a:lnTo>
                  <a:pt x="242835" y="323796"/>
                </a:lnTo>
                <a:lnTo>
                  <a:pt x="235305" y="239082"/>
                </a:lnTo>
                <a:close/>
              </a:path>
              <a:path w="772160" h="625475">
                <a:moveTo>
                  <a:pt x="404728" y="239082"/>
                </a:moveTo>
                <a:lnTo>
                  <a:pt x="367078" y="239082"/>
                </a:lnTo>
                <a:lnTo>
                  <a:pt x="367078" y="323796"/>
                </a:lnTo>
                <a:lnTo>
                  <a:pt x="404728" y="323796"/>
                </a:lnTo>
                <a:lnTo>
                  <a:pt x="404728" y="239082"/>
                </a:lnTo>
                <a:close/>
              </a:path>
              <a:path w="772160" h="625475">
                <a:moveTo>
                  <a:pt x="575092" y="239082"/>
                </a:moveTo>
                <a:lnTo>
                  <a:pt x="536501" y="239082"/>
                </a:lnTo>
                <a:lnTo>
                  <a:pt x="528971" y="323796"/>
                </a:lnTo>
                <a:lnTo>
                  <a:pt x="567562" y="323796"/>
                </a:lnTo>
                <a:lnTo>
                  <a:pt x="575092" y="239082"/>
                </a:lnTo>
                <a:close/>
              </a:path>
              <a:path w="772160" h="625475">
                <a:moveTo>
                  <a:pt x="761989" y="239082"/>
                </a:moveTo>
                <a:lnTo>
                  <a:pt x="705924" y="239082"/>
                </a:lnTo>
                <a:lnTo>
                  <a:pt x="690864" y="323796"/>
                </a:lnTo>
                <a:lnTo>
                  <a:pt x="747256" y="323796"/>
                </a:lnTo>
                <a:lnTo>
                  <a:pt x="761989" y="239082"/>
                </a:lnTo>
                <a:close/>
              </a:path>
              <a:path w="772160" h="625475">
                <a:moveTo>
                  <a:pt x="385903" y="0"/>
                </a:moveTo>
                <a:lnTo>
                  <a:pt x="339782" y="19766"/>
                </a:lnTo>
                <a:lnTo>
                  <a:pt x="176948" y="182605"/>
                </a:lnTo>
                <a:lnTo>
                  <a:pt x="594858" y="182606"/>
                </a:lnTo>
                <a:lnTo>
                  <a:pt x="593922" y="181664"/>
                </a:lnTo>
                <a:lnTo>
                  <a:pt x="256012" y="181664"/>
                </a:lnTo>
                <a:lnTo>
                  <a:pt x="382138" y="56476"/>
                </a:lnTo>
                <a:lnTo>
                  <a:pt x="469461" y="56476"/>
                </a:lnTo>
                <a:lnTo>
                  <a:pt x="432965" y="19766"/>
                </a:lnTo>
                <a:lnTo>
                  <a:pt x="422964" y="11515"/>
                </a:lnTo>
                <a:lnTo>
                  <a:pt x="411552" y="5294"/>
                </a:lnTo>
                <a:lnTo>
                  <a:pt x="399080" y="1367"/>
                </a:lnTo>
                <a:lnTo>
                  <a:pt x="385903" y="0"/>
                </a:lnTo>
                <a:close/>
              </a:path>
              <a:path w="772160" h="625475">
                <a:moveTo>
                  <a:pt x="469461" y="56476"/>
                </a:moveTo>
                <a:lnTo>
                  <a:pt x="390609" y="56476"/>
                </a:lnTo>
                <a:lnTo>
                  <a:pt x="392492" y="59299"/>
                </a:lnTo>
                <a:lnTo>
                  <a:pt x="515794" y="181664"/>
                </a:lnTo>
                <a:lnTo>
                  <a:pt x="593922" y="181664"/>
                </a:lnTo>
                <a:lnTo>
                  <a:pt x="469461" y="5647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6448" y="3419887"/>
            <a:ext cx="791210" cy="676910"/>
          </a:xfrm>
          <a:custGeom>
            <a:avLst/>
            <a:gdLst/>
            <a:ahLst/>
            <a:cxnLst/>
            <a:rect l="l" t="t" r="r" b="b"/>
            <a:pathLst>
              <a:path w="791210" h="676910">
                <a:moveTo>
                  <a:pt x="263546" y="0"/>
                </a:moveTo>
                <a:lnTo>
                  <a:pt x="224052" y="1269"/>
                </a:lnTo>
                <a:lnTo>
                  <a:pt x="176722" y="5079"/>
                </a:lnTo>
                <a:lnTo>
                  <a:pt x="126625" y="12699"/>
                </a:lnTo>
                <a:lnTo>
                  <a:pt x="78833" y="25399"/>
                </a:lnTo>
                <a:lnTo>
                  <a:pt x="38417" y="45719"/>
                </a:lnTo>
                <a:lnTo>
                  <a:pt x="10449" y="74929"/>
                </a:lnTo>
                <a:lnTo>
                  <a:pt x="0" y="113029"/>
                </a:lnTo>
                <a:lnTo>
                  <a:pt x="0" y="207009"/>
                </a:lnTo>
                <a:lnTo>
                  <a:pt x="2308" y="226059"/>
                </a:lnTo>
                <a:lnTo>
                  <a:pt x="9294" y="243839"/>
                </a:lnTo>
                <a:lnTo>
                  <a:pt x="21045" y="259079"/>
                </a:lnTo>
                <a:lnTo>
                  <a:pt x="37649" y="273049"/>
                </a:lnTo>
                <a:lnTo>
                  <a:pt x="37649" y="290829"/>
                </a:lnTo>
                <a:lnTo>
                  <a:pt x="22236" y="303529"/>
                </a:lnTo>
                <a:lnTo>
                  <a:pt x="10353" y="318769"/>
                </a:lnTo>
                <a:lnTo>
                  <a:pt x="2706" y="336549"/>
                </a:lnTo>
                <a:lnTo>
                  <a:pt x="0" y="358139"/>
                </a:lnTo>
                <a:lnTo>
                  <a:pt x="0" y="452119"/>
                </a:lnTo>
                <a:lnTo>
                  <a:pt x="25884" y="507999"/>
                </a:lnTo>
                <a:lnTo>
                  <a:pt x="57974" y="529589"/>
                </a:lnTo>
                <a:lnTo>
                  <a:pt x="102594" y="546099"/>
                </a:lnTo>
                <a:lnTo>
                  <a:pt x="177070" y="560070"/>
                </a:lnTo>
                <a:lnTo>
                  <a:pt x="219205" y="563880"/>
                </a:lnTo>
                <a:lnTo>
                  <a:pt x="263546" y="565150"/>
                </a:lnTo>
                <a:lnTo>
                  <a:pt x="270046" y="595630"/>
                </a:lnTo>
                <a:lnTo>
                  <a:pt x="321520" y="642620"/>
                </a:lnTo>
                <a:lnTo>
                  <a:pt x="366141" y="659130"/>
                </a:lnTo>
                <a:lnTo>
                  <a:pt x="440616" y="673100"/>
                </a:lnTo>
                <a:lnTo>
                  <a:pt x="482751" y="676910"/>
                </a:lnTo>
                <a:lnTo>
                  <a:pt x="566586" y="676910"/>
                </a:lnTo>
                <a:lnTo>
                  <a:pt x="613917" y="673100"/>
                </a:lnTo>
                <a:lnTo>
                  <a:pt x="664014" y="665480"/>
                </a:lnTo>
                <a:lnTo>
                  <a:pt x="711806" y="651510"/>
                </a:lnTo>
                <a:lnTo>
                  <a:pt x="752221" y="631190"/>
                </a:lnTo>
                <a:lnTo>
                  <a:pt x="762392" y="621030"/>
                </a:lnTo>
                <a:lnTo>
                  <a:pt x="490031" y="621030"/>
                </a:lnTo>
                <a:lnTo>
                  <a:pt x="480751" y="619760"/>
                </a:lnTo>
                <a:lnTo>
                  <a:pt x="471560" y="619760"/>
                </a:lnTo>
                <a:lnTo>
                  <a:pt x="471560" y="614680"/>
                </a:lnTo>
                <a:lnTo>
                  <a:pt x="433910" y="614680"/>
                </a:lnTo>
                <a:lnTo>
                  <a:pt x="414379" y="612140"/>
                </a:lnTo>
                <a:lnTo>
                  <a:pt x="405055" y="609600"/>
                </a:lnTo>
                <a:lnTo>
                  <a:pt x="396261" y="608330"/>
                </a:lnTo>
                <a:lnTo>
                  <a:pt x="396261" y="596900"/>
                </a:lnTo>
                <a:lnTo>
                  <a:pt x="358611" y="596900"/>
                </a:lnTo>
                <a:lnTo>
                  <a:pt x="342801" y="589280"/>
                </a:lnTo>
                <a:lnTo>
                  <a:pt x="330962" y="581660"/>
                </a:lnTo>
                <a:lnTo>
                  <a:pt x="323535" y="572770"/>
                </a:lnTo>
                <a:lnTo>
                  <a:pt x="320962" y="565150"/>
                </a:lnTo>
                <a:lnTo>
                  <a:pt x="320962" y="562610"/>
                </a:lnTo>
                <a:lnTo>
                  <a:pt x="697457" y="562610"/>
                </a:lnTo>
                <a:lnTo>
                  <a:pt x="707310" y="560070"/>
                </a:lnTo>
                <a:lnTo>
                  <a:pt x="716987" y="556260"/>
                </a:lnTo>
                <a:lnTo>
                  <a:pt x="726311" y="552450"/>
                </a:lnTo>
                <a:lnTo>
                  <a:pt x="735106" y="547370"/>
                </a:lnTo>
                <a:lnTo>
                  <a:pt x="790639" y="547370"/>
                </a:lnTo>
                <a:lnTo>
                  <a:pt x="790639" y="527050"/>
                </a:lnTo>
                <a:lnTo>
                  <a:pt x="461838" y="527050"/>
                </a:lnTo>
                <a:lnTo>
                  <a:pt x="452382" y="525780"/>
                </a:lnTo>
                <a:lnTo>
                  <a:pt x="443102" y="525780"/>
                </a:lnTo>
                <a:lnTo>
                  <a:pt x="433910" y="524510"/>
                </a:lnTo>
                <a:lnTo>
                  <a:pt x="433910" y="520700"/>
                </a:lnTo>
                <a:lnTo>
                  <a:pt x="396261" y="520700"/>
                </a:lnTo>
                <a:lnTo>
                  <a:pt x="386407" y="519430"/>
                </a:lnTo>
                <a:lnTo>
                  <a:pt x="376730" y="516890"/>
                </a:lnTo>
                <a:lnTo>
                  <a:pt x="358611" y="514350"/>
                </a:lnTo>
                <a:lnTo>
                  <a:pt x="358611" y="506730"/>
                </a:lnTo>
                <a:lnTo>
                  <a:pt x="222132" y="506730"/>
                </a:lnTo>
                <a:lnTo>
                  <a:pt x="215072" y="505460"/>
                </a:lnTo>
                <a:lnTo>
                  <a:pt x="208013" y="505460"/>
                </a:lnTo>
                <a:lnTo>
                  <a:pt x="208013" y="501650"/>
                </a:lnTo>
                <a:lnTo>
                  <a:pt x="170364" y="501649"/>
                </a:lnTo>
                <a:lnTo>
                  <a:pt x="150833" y="499109"/>
                </a:lnTo>
                <a:lnTo>
                  <a:pt x="141509" y="496569"/>
                </a:lnTo>
                <a:lnTo>
                  <a:pt x="132714" y="495299"/>
                </a:lnTo>
                <a:lnTo>
                  <a:pt x="132714" y="483869"/>
                </a:lnTo>
                <a:lnTo>
                  <a:pt x="95065" y="483869"/>
                </a:lnTo>
                <a:lnTo>
                  <a:pt x="79255" y="476249"/>
                </a:lnTo>
                <a:lnTo>
                  <a:pt x="67416" y="468629"/>
                </a:lnTo>
                <a:lnTo>
                  <a:pt x="59989" y="459739"/>
                </a:lnTo>
                <a:lnTo>
                  <a:pt x="57415" y="452119"/>
                </a:lnTo>
                <a:lnTo>
                  <a:pt x="57415" y="434339"/>
                </a:lnTo>
                <a:lnTo>
                  <a:pt x="782168" y="434340"/>
                </a:lnTo>
                <a:lnTo>
                  <a:pt x="781272" y="433070"/>
                </a:lnTo>
                <a:lnTo>
                  <a:pt x="490384" y="433070"/>
                </a:lnTo>
                <a:lnTo>
                  <a:pt x="424754" y="430530"/>
                </a:lnTo>
                <a:lnTo>
                  <a:pt x="367888" y="421640"/>
                </a:lnTo>
                <a:lnTo>
                  <a:pt x="323130" y="410210"/>
                </a:lnTo>
                <a:lnTo>
                  <a:pt x="302841" y="398780"/>
                </a:lnTo>
                <a:lnTo>
                  <a:pt x="208013" y="398780"/>
                </a:lnTo>
                <a:lnTo>
                  <a:pt x="188482" y="396239"/>
                </a:lnTo>
                <a:lnTo>
                  <a:pt x="179158" y="393699"/>
                </a:lnTo>
                <a:lnTo>
                  <a:pt x="170364" y="392429"/>
                </a:lnTo>
                <a:lnTo>
                  <a:pt x="170364" y="379729"/>
                </a:lnTo>
                <a:lnTo>
                  <a:pt x="132714" y="379729"/>
                </a:lnTo>
                <a:lnTo>
                  <a:pt x="116904" y="373379"/>
                </a:lnTo>
                <a:lnTo>
                  <a:pt x="105065" y="365759"/>
                </a:lnTo>
                <a:lnTo>
                  <a:pt x="97638" y="356869"/>
                </a:lnTo>
                <a:lnTo>
                  <a:pt x="95065" y="347979"/>
                </a:lnTo>
                <a:lnTo>
                  <a:pt x="95065" y="331469"/>
                </a:lnTo>
                <a:lnTo>
                  <a:pt x="363412" y="331470"/>
                </a:lnTo>
                <a:lnTo>
                  <a:pt x="367888" y="330200"/>
                </a:lnTo>
                <a:lnTo>
                  <a:pt x="424754" y="322580"/>
                </a:lnTo>
                <a:lnTo>
                  <a:pt x="490384" y="320040"/>
                </a:lnTo>
                <a:lnTo>
                  <a:pt x="728970" y="320040"/>
                </a:lnTo>
                <a:lnTo>
                  <a:pt x="728047" y="318770"/>
                </a:lnTo>
                <a:lnTo>
                  <a:pt x="651336" y="281940"/>
                </a:lnTo>
                <a:lnTo>
                  <a:pt x="610392" y="273050"/>
                </a:lnTo>
                <a:lnTo>
                  <a:pt x="563801" y="266700"/>
                </a:lnTo>
                <a:lnTo>
                  <a:pt x="564742" y="262890"/>
                </a:lnTo>
                <a:lnTo>
                  <a:pt x="235941" y="262890"/>
                </a:lnTo>
                <a:lnTo>
                  <a:pt x="217205" y="261619"/>
                </a:lnTo>
                <a:lnTo>
                  <a:pt x="208013" y="261619"/>
                </a:lnTo>
                <a:lnTo>
                  <a:pt x="208013" y="257809"/>
                </a:lnTo>
                <a:lnTo>
                  <a:pt x="170364" y="257809"/>
                </a:lnTo>
                <a:lnTo>
                  <a:pt x="150833" y="255269"/>
                </a:lnTo>
                <a:lnTo>
                  <a:pt x="141509" y="252729"/>
                </a:lnTo>
                <a:lnTo>
                  <a:pt x="132714" y="251459"/>
                </a:lnTo>
                <a:lnTo>
                  <a:pt x="132714" y="238759"/>
                </a:lnTo>
                <a:lnTo>
                  <a:pt x="79255" y="231139"/>
                </a:lnTo>
                <a:lnTo>
                  <a:pt x="57415" y="190499"/>
                </a:lnTo>
                <a:lnTo>
                  <a:pt x="530111" y="190500"/>
                </a:lnTo>
                <a:lnTo>
                  <a:pt x="527093" y="187960"/>
                </a:lnTo>
                <a:lnTo>
                  <a:pt x="527093" y="168910"/>
                </a:lnTo>
                <a:lnTo>
                  <a:pt x="264487" y="168910"/>
                </a:lnTo>
                <a:lnTo>
                  <a:pt x="198857" y="166369"/>
                </a:lnTo>
                <a:lnTo>
                  <a:pt x="141991" y="158749"/>
                </a:lnTo>
                <a:lnTo>
                  <a:pt x="97233" y="146049"/>
                </a:lnTo>
                <a:lnTo>
                  <a:pt x="67927" y="130809"/>
                </a:lnTo>
                <a:lnTo>
                  <a:pt x="57415" y="113029"/>
                </a:lnTo>
                <a:lnTo>
                  <a:pt x="67927" y="95249"/>
                </a:lnTo>
                <a:lnTo>
                  <a:pt x="97233" y="80009"/>
                </a:lnTo>
                <a:lnTo>
                  <a:pt x="141991" y="67309"/>
                </a:lnTo>
                <a:lnTo>
                  <a:pt x="198857" y="59689"/>
                </a:lnTo>
                <a:lnTo>
                  <a:pt x="264487" y="55880"/>
                </a:lnTo>
                <a:lnTo>
                  <a:pt x="501209" y="55880"/>
                </a:lnTo>
                <a:lnTo>
                  <a:pt x="469118" y="34290"/>
                </a:lnTo>
                <a:lnTo>
                  <a:pt x="424498" y="19050"/>
                </a:lnTo>
                <a:lnTo>
                  <a:pt x="389157" y="10160"/>
                </a:lnTo>
                <a:lnTo>
                  <a:pt x="350022" y="5080"/>
                </a:lnTo>
                <a:lnTo>
                  <a:pt x="307887" y="1270"/>
                </a:lnTo>
                <a:lnTo>
                  <a:pt x="263546" y="0"/>
                </a:lnTo>
                <a:close/>
              </a:path>
              <a:path w="791210" h="676910">
                <a:moveTo>
                  <a:pt x="546859" y="582930"/>
                </a:moveTo>
                <a:lnTo>
                  <a:pt x="509209" y="582930"/>
                </a:lnTo>
                <a:lnTo>
                  <a:pt x="509209" y="621030"/>
                </a:lnTo>
                <a:lnTo>
                  <a:pt x="546859" y="621030"/>
                </a:lnTo>
                <a:lnTo>
                  <a:pt x="546859" y="582930"/>
                </a:lnTo>
                <a:close/>
              </a:path>
              <a:path w="791210" h="676910">
                <a:moveTo>
                  <a:pt x="622158" y="581660"/>
                </a:moveTo>
                <a:lnTo>
                  <a:pt x="584508" y="581660"/>
                </a:lnTo>
                <a:lnTo>
                  <a:pt x="584508" y="619760"/>
                </a:lnTo>
                <a:lnTo>
                  <a:pt x="575316" y="619760"/>
                </a:lnTo>
                <a:lnTo>
                  <a:pt x="566036" y="621030"/>
                </a:lnTo>
                <a:lnTo>
                  <a:pt x="762392" y="621030"/>
                </a:lnTo>
                <a:lnTo>
                  <a:pt x="768748" y="614680"/>
                </a:lnTo>
                <a:lnTo>
                  <a:pt x="622158" y="614680"/>
                </a:lnTo>
                <a:lnTo>
                  <a:pt x="622158" y="581660"/>
                </a:lnTo>
                <a:close/>
              </a:path>
              <a:path w="791210" h="676910">
                <a:moveTo>
                  <a:pt x="622158" y="577850"/>
                </a:moveTo>
                <a:lnTo>
                  <a:pt x="396261" y="577850"/>
                </a:lnTo>
                <a:lnTo>
                  <a:pt x="414732" y="580390"/>
                </a:lnTo>
                <a:lnTo>
                  <a:pt x="424189" y="580390"/>
                </a:lnTo>
                <a:lnTo>
                  <a:pt x="433910" y="581660"/>
                </a:lnTo>
                <a:lnTo>
                  <a:pt x="433910" y="614680"/>
                </a:lnTo>
                <a:lnTo>
                  <a:pt x="471560" y="614680"/>
                </a:lnTo>
                <a:lnTo>
                  <a:pt x="471560" y="582930"/>
                </a:lnTo>
                <a:lnTo>
                  <a:pt x="564977" y="582930"/>
                </a:lnTo>
                <a:lnTo>
                  <a:pt x="574655" y="581660"/>
                </a:lnTo>
                <a:lnTo>
                  <a:pt x="622158" y="581660"/>
                </a:lnTo>
                <a:lnTo>
                  <a:pt x="622158" y="577850"/>
                </a:lnTo>
                <a:close/>
              </a:path>
              <a:path w="791210" h="676910">
                <a:moveTo>
                  <a:pt x="697457" y="571500"/>
                </a:moveTo>
                <a:lnTo>
                  <a:pt x="659807" y="571500"/>
                </a:lnTo>
                <a:lnTo>
                  <a:pt x="659807" y="608330"/>
                </a:lnTo>
                <a:lnTo>
                  <a:pt x="651012" y="609600"/>
                </a:lnTo>
                <a:lnTo>
                  <a:pt x="641688" y="612140"/>
                </a:lnTo>
                <a:lnTo>
                  <a:pt x="622158" y="614680"/>
                </a:lnTo>
                <a:lnTo>
                  <a:pt x="768748" y="614680"/>
                </a:lnTo>
                <a:lnTo>
                  <a:pt x="780189" y="603250"/>
                </a:lnTo>
                <a:lnTo>
                  <a:pt x="781931" y="596900"/>
                </a:lnTo>
                <a:lnTo>
                  <a:pt x="697457" y="596900"/>
                </a:lnTo>
                <a:lnTo>
                  <a:pt x="697457" y="571500"/>
                </a:lnTo>
                <a:close/>
              </a:path>
              <a:path w="791210" h="676910">
                <a:moveTo>
                  <a:pt x="697457" y="562610"/>
                </a:moveTo>
                <a:lnTo>
                  <a:pt x="321903" y="562610"/>
                </a:lnTo>
                <a:lnTo>
                  <a:pt x="324727" y="563880"/>
                </a:lnTo>
                <a:lnTo>
                  <a:pt x="326609" y="565150"/>
                </a:lnTo>
                <a:lnTo>
                  <a:pt x="329433" y="565150"/>
                </a:lnTo>
                <a:lnTo>
                  <a:pt x="343669" y="567690"/>
                </a:lnTo>
                <a:lnTo>
                  <a:pt x="351008" y="570230"/>
                </a:lnTo>
                <a:lnTo>
                  <a:pt x="358611" y="571500"/>
                </a:lnTo>
                <a:lnTo>
                  <a:pt x="358611" y="596900"/>
                </a:lnTo>
                <a:lnTo>
                  <a:pt x="396261" y="596900"/>
                </a:lnTo>
                <a:lnTo>
                  <a:pt x="396261" y="577850"/>
                </a:lnTo>
                <a:lnTo>
                  <a:pt x="622158" y="577850"/>
                </a:lnTo>
                <a:lnTo>
                  <a:pt x="650483" y="574040"/>
                </a:lnTo>
                <a:lnTo>
                  <a:pt x="659807" y="571500"/>
                </a:lnTo>
                <a:lnTo>
                  <a:pt x="697457" y="571500"/>
                </a:lnTo>
                <a:lnTo>
                  <a:pt x="697457" y="562610"/>
                </a:lnTo>
                <a:close/>
              </a:path>
              <a:path w="791210" h="676910">
                <a:moveTo>
                  <a:pt x="790639" y="547370"/>
                </a:moveTo>
                <a:lnTo>
                  <a:pt x="735106" y="547370"/>
                </a:lnTo>
                <a:lnTo>
                  <a:pt x="735106" y="565150"/>
                </a:lnTo>
                <a:lnTo>
                  <a:pt x="732532" y="574040"/>
                </a:lnTo>
                <a:lnTo>
                  <a:pt x="725105" y="581660"/>
                </a:lnTo>
                <a:lnTo>
                  <a:pt x="713266" y="589280"/>
                </a:lnTo>
                <a:lnTo>
                  <a:pt x="697457" y="596900"/>
                </a:lnTo>
                <a:lnTo>
                  <a:pt x="781931" y="596900"/>
                </a:lnTo>
                <a:lnTo>
                  <a:pt x="790639" y="565150"/>
                </a:lnTo>
                <a:lnTo>
                  <a:pt x="790639" y="547370"/>
                </a:lnTo>
                <a:close/>
              </a:path>
              <a:path w="791210" h="676910">
                <a:moveTo>
                  <a:pt x="509209" y="488950"/>
                </a:moveTo>
                <a:lnTo>
                  <a:pt x="471560" y="488950"/>
                </a:lnTo>
                <a:lnTo>
                  <a:pt x="471560" y="527050"/>
                </a:lnTo>
                <a:lnTo>
                  <a:pt x="509209" y="527050"/>
                </a:lnTo>
                <a:lnTo>
                  <a:pt x="509209" y="488950"/>
                </a:lnTo>
                <a:close/>
              </a:path>
              <a:path w="791210" h="676910">
                <a:moveTo>
                  <a:pt x="584508" y="487680"/>
                </a:moveTo>
                <a:lnTo>
                  <a:pt x="546859" y="487680"/>
                </a:lnTo>
                <a:lnTo>
                  <a:pt x="546859" y="524510"/>
                </a:lnTo>
                <a:lnTo>
                  <a:pt x="537667" y="525780"/>
                </a:lnTo>
                <a:lnTo>
                  <a:pt x="518930" y="525780"/>
                </a:lnTo>
                <a:lnTo>
                  <a:pt x="509209" y="527050"/>
                </a:lnTo>
                <a:lnTo>
                  <a:pt x="790639" y="527050"/>
                </a:lnTo>
                <a:lnTo>
                  <a:pt x="790639" y="520700"/>
                </a:lnTo>
                <a:lnTo>
                  <a:pt x="584508" y="520700"/>
                </a:lnTo>
                <a:lnTo>
                  <a:pt x="584508" y="487680"/>
                </a:lnTo>
                <a:close/>
              </a:path>
              <a:path w="791210" h="676910">
                <a:moveTo>
                  <a:pt x="622158" y="477520"/>
                </a:moveTo>
                <a:lnTo>
                  <a:pt x="358611" y="477520"/>
                </a:lnTo>
                <a:lnTo>
                  <a:pt x="396261" y="482600"/>
                </a:lnTo>
                <a:lnTo>
                  <a:pt x="396261" y="520700"/>
                </a:lnTo>
                <a:lnTo>
                  <a:pt x="433910" y="520700"/>
                </a:lnTo>
                <a:lnTo>
                  <a:pt x="433910" y="487680"/>
                </a:lnTo>
                <a:lnTo>
                  <a:pt x="584508" y="487680"/>
                </a:lnTo>
                <a:lnTo>
                  <a:pt x="584508" y="483870"/>
                </a:lnTo>
                <a:lnTo>
                  <a:pt x="593832" y="482600"/>
                </a:lnTo>
                <a:lnTo>
                  <a:pt x="612833" y="478790"/>
                </a:lnTo>
                <a:lnTo>
                  <a:pt x="622158" y="477520"/>
                </a:lnTo>
                <a:close/>
              </a:path>
              <a:path w="791210" h="676910">
                <a:moveTo>
                  <a:pt x="659807" y="477520"/>
                </a:moveTo>
                <a:lnTo>
                  <a:pt x="622158" y="477520"/>
                </a:lnTo>
                <a:lnTo>
                  <a:pt x="622158" y="514350"/>
                </a:lnTo>
                <a:lnTo>
                  <a:pt x="604039" y="516890"/>
                </a:lnTo>
                <a:lnTo>
                  <a:pt x="594362" y="519430"/>
                </a:lnTo>
                <a:lnTo>
                  <a:pt x="584508" y="520700"/>
                </a:lnTo>
                <a:lnTo>
                  <a:pt x="790639" y="520700"/>
                </a:lnTo>
                <a:lnTo>
                  <a:pt x="790639" y="502920"/>
                </a:lnTo>
                <a:lnTo>
                  <a:pt x="659807" y="502920"/>
                </a:lnTo>
                <a:lnTo>
                  <a:pt x="659807" y="477520"/>
                </a:lnTo>
                <a:close/>
              </a:path>
              <a:path w="791210" h="676910">
                <a:moveTo>
                  <a:pt x="283312" y="468630"/>
                </a:moveTo>
                <a:lnTo>
                  <a:pt x="214602" y="468630"/>
                </a:lnTo>
                <a:lnTo>
                  <a:pt x="220249" y="469900"/>
                </a:lnTo>
                <a:lnTo>
                  <a:pt x="226838" y="469900"/>
                </a:lnTo>
                <a:lnTo>
                  <a:pt x="227178" y="476250"/>
                </a:lnTo>
                <a:lnTo>
                  <a:pt x="227246" y="477520"/>
                </a:lnTo>
                <a:lnTo>
                  <a:pt x="227314" y="478790"/>
                </a:lnTo>
                <a:lnTo>
                  <a:pt x="227382" y="480060"/>
                </a:lnTo>
                <a:lnTo>
                  <a:pt x="229073" y="490220"/>
                </a:lnTo>
                <a:lnTo>
                  <a:pt x="232000" y="499110"/>
                </a:lnTo>
                <a:lnTo>
                  <a:pt x="236250" y="506730"/>
                </a:lnTo>
                <a:lnTo>
                  <a:pt x="358611" y="506730"/>
                </a:lnTo>
                <a:lnTo>
                  <a:pt x="358611" y="502920"/>
                </a:lnTo>
                <a:lnTo>
                  <a:pt x="320962" y="502920"/>
                </a:lnTo>
                <a:lnTo>
                  <a:pt x="305152" y="495300"/>
                </a:lnTo>
                <a:lnTo>
                  <a:pt x="293313" y="487680"/>
                </a:lnTo>
                <a:lnTo>
                  <a:pt x="285886" y="478790"/>
                </a:lnTo>
                <a:lnTo>
                  <a:pt x="283312" y="469900"/>
                </a:lnTo>
                <a:lnTo>
                  <a:pt x="283312" y="468630"/>
                </a:lnTo>
                <a:close/>
              </a:path>
              <a:path w="791210" h="676910">
                <a:moveTo>
                  <a:pt x="697457" y="453390"/>
                </a:moveTo>
                <a:lnTo>
                  <a:pt x="283312" y="453390"/>
                </a:lnTo>
                <a:lnTo>
                  <a:pt x="291974" y="457200"/>
                </a:lnTo>
                <a:lnTo>
                  <a:pt x="301078" y="461010"/>
                </a:lnTo>
                <a:lnTo>
                  <a:pt x="310711" y="464820"/>
                </a:lnTo>
                <a:lnTo>
                  <a:pt x="320962" y="467360"/>
                </a:lnTo>
                <a:lnTo>
                  <a:pt x="320962" y="502920"/>
                </a:lnTo>
                <a:lnTo>
                  <a:pt x="358611" y="502920"/>
                </a:lnTo>
                <a:lnTo>
                  <a:pt x="358611" y="477520"/>
                </a:lnTo>
                <a:lnTo>
                  <a:pt x="659807" y="477520"/>
                </a:lnTo>
                <a:lnTo>
                  <a:pt x="659807" y="468630"/>
                </a:lnTo>
                <a:lnTo>
                  <a:pt x="669661" y="464820"/>
                </a:lnTo>
                <a:lnTo>
                  <a:pt x="679338" y="462280"/>
                </a:lnTo>
                <a:lnTo>
                  <a:pt x="688662" y="457200"/>
                </a:lnTo>
                <a:lnTo>
                  <a:pt x="697457" y="453390"/>
                </a:lnTo>
                <a:close/>
              </a:path>
              <a:path w="791210" h="676910">
                <a:moveTo>
                  <a:pt x="789110" y="453390"/>
                </a:moveTo>
                <a:lnTo>
                  <a:pt x="697457" y="453390"/>
                </a:lnTo>
                <a:lnTo>
                  <a:pt x="697457" y="469900"/>
                </a:lnTo>
                <a:lnTo>
                  <a:pt x="694883" y="480060"/>
                </a:lnTo>
                <a:lnTo>
                  <a:pt x="687456" y="487680"/>
                </a:lnTo>
                <a:lnTo>
                  <a:pt x="675617" y="495300"/>
                </a:lnTo>
                <a:lnTo>
                  <a:pt x="659807" y="502920"/>
                </a:lnTo>
                <a:lnTo>
                  <a:pt x="790639" y="502920"/>
                </a:lnTo>
                <a:lnTo>
                  <a:pt x="790521" y="468630"/>
                </a:lnTo>
                <a:lnTo>
                  <a:pt x="789110" y="453390"/>
                </a:lnTo>
                <a:close/>
              </a:path>
              <a:path w="791210" h="676910">
                <a:moveTo>
                  <a:pt x="283312" y="458470"/>
                </a:moveTo>
                <a:lnTo>
                  <a:pt x="132714" y="458469"/>
                </a:lnTo>
                <a:lnTo>
                  <a:pt x="170364" y="463549"/>
                </a:lnTo>
                <a:lnTo>
                  <a:pt x="170364" y="501649"/>
                </a:lnTo>
                <a:lnTo>
                  <a:pt x="208013" y="501650"/>
                </a:lnTo>
                <a:lnTo>
                  <a:pt x="208013" y="468630"/>
                </a:lnTo>
                <a:lnTo>
                  <a:pt x="283312" y="468630"/>
                </a:lnTo>
                <a:lnTo>
                  <a:pt x="283312" y="458470"/>
                </a:lnTo>
                <a:close/>
              </a:path>
              <a:path w="791210" h="676910">
                <a:moveTo>
                  <a:pt x="537005" y="487680"/>
                </a:moveTo>
                <a:lnTo>
                  <a:pt x="443102" y="487680"/>
                </a:lnTo>
                <a:lnTo>
                  <a:pt x="452382" y="488950"/>
                </a:lnTo>
                <a:lnTo>
                  <a:pt x="527328" y="488950"/>
                </a:lnTo>
                <a:lnTo>
                  <a:pt x="537005" y="487680"/>
                </a:lnTo>
                <a:close/>
              </a:path>
              <a:path w="791210" h="676910">
                <a:moveTo>
                  <a:pt x="782168" y="434340"/>
                </a:moveTo>
                <a:lnTo>
                  <a:pt x="57415" y="434339"/>
                </a:lnTo>
                <a:lnTo>
                  <a:pt x="66077" y="438149"/>
                </a:lnTo>
                <a:lnTo>
                  <a:pt x="75181" y="441959"/>
                </a:lnTo>
                <a:lnTo>
                  <a:pt x="84814" y="445769"/>
                </a:lnTo>
                <a:lnTo>
                  <a:pt x="95065" y="448309"/>
                </a:lnTo>
                <a:lnTo>
                  <a:pt x="95065" y="483869"/>
                </a:lnTo>
                <a:lnTo>
                  <a:pt x="132714" y="483869"/>
                </a:lnTo>
                <a:lnTo>
                  <a:pt x="132714" y="458469"/>
                </a:lnTo>
                <a:lnTo>
                  <a:pt x="283312" y="458470"/>
                </a:lnTo>
                <a:lnTo>
                  <a:pt x="283312" y="453390"/>
                </a:lnTo>
                <a:lnTo>
                  <a:pt x="789110" y="453390"/>
                </a:lnTo>
                <a:lnTo>
                  <a:pt x="788992" y="452120"/>
                </a:lnTo>
                <a:lnTo>
                  <a:pt x="788874" y="450850"/>
                </a:lnTo>
                <a:lnTo>
                  <a:pt x="782168" y="434340"/>
                </a:lnTo>
                <a:close/>
              </a:path>
              <a:path w="791210" h="676910">
                <a:moveTo>
                  <a:pt x="728970" y="320040"/>
                </a:moveTo>
                <a:lnTo>
                  <a:pt x="490384" y="320040"/>
                </a:lnTo>
                <a:lnTo>
                  <a:pt x="556015" y="322580"/>
                </a:lnTo>
                <a:lnTo>
                  <a:pt x="612881" y="330200"/>
                </a:lnTo>
                <a:lnTo>
                  <a:pt x="657638" y="342900"/>
                </a:lnTo>
                <a:lnTo>
                  <a:pt x="686945" y="358140"/>
                </a:lnTo>
                <a:lnTo>
                  <a:pt x="697457" y="375920"/>
                </a:lnTo>
                <a:lnTo>
                  <a:pt x="686945" y="393700"/>
                </a:lnTo>
                <a:lnTo>
                  <a:pt x="657638" y="410210"/>
                </a:lnTo>
                <a:lnTo>
                  <a:pt x="612881" y="421640"/>
                </a:lnTo>
                <a:lnTo>
                  <a:pt x="556015" y="430530"/>
                </a:lnTo>
                <a:lnTo>
                  <a:pt x="490384" y="433070"/>
                </a:lnTo>
                <a:lnTo>
                  <a:pt x="781272" y="433070"/>
                </a:lnTo>
                <a:lnTo>
                  <a:pt x="770520" y="417830"/>
                </a:lnTo>
                <a:lnTo>
                  <a:pt x="753931" y="405130"/>
                </a:lnTo>
                <a:lnTo>
                  <a:pt x="753931" y="375920"/>
                </a:lnTo>
                <a:lnTo>
                  <a:pt x="747430" y="345440"/>
                </a:lnTo>
                <a:lnTo>
                  <a:pt x="728970" y="320040"/>
                </a:lnTo>
                <a:close/>
              </a:path>
              <a:path w="791210" h="676910">
                <a:moveTo>
                  <a:pt x="298708" y="355600"/>
                </a:moveTo>
                <a:lnTo>
                  <a:pt x="170364" y="355599"/>
                </a:lnTo>
                <a:lnTo>
                  <a:pt x="179555" y="356869"/>
                </a:lnTo>
                <a:lnTo>
                  <a:pt x="188835" y="359409"/>
                </a:lnTo>
                <a:lnTo>
                  <a:pt x="198292" y="360679"/>
                </a:lnTo>
                <a:lnTo>
                  <a:pt x="208013" y="360680"/>
                </a:lnTo>
                <a:lnTo>
                  <a:pt x="208013" y="398780"/>
                </a:lnTo>
                <a:lnTo>
                  <a:pt x="302841" y="398780"/>
                </a:lnTo>
                <a:lnTo>
                  <a:pt x="293824" y="393700"/>
                </a:lnTo>
                <a:lnTo>
                  <a:pt x="283312" y="375920"/>
                </a:lnTo>
                <a:lnTo>
                  <a:pt x="293824" y="358140"/>
                </a:lnTo>
                <a:lnTo>
                  <a:pt x="298708" y="355600"/>
                </a:lnTo>
                <a:close/>
              </a:path>
              <a:path w="791210" h="676910">
                <a:moveTo>
                  <a:pt x="363412" y="331470"/>
                </a:moveTo>
                <a:lnTo>
                  <a:pt x="95065" y="331469"/>
                </a:lnTo>
                <a:lnTo>
                  <a:pt x="103727" y="335279"/>
                </a:lnTo>
                <a:lnTo>
                  <a:pt x="112830" y="339089"/>
                </a:lnTo>
                <a:lnTo>
                  <a:pt x="122463" y="342899"/>
                </a:lnTo>
                <a:lnTo>
                  <a:pt x="132714" y="345439"/>
                </a:lnTo>
                <a:lnTo>
                  <a:pt x="132714" y="379729"/>
                </a:lnTo>
                <a:lnTo>
                  <a:pt x="170364" y="379729"/>
                </a:lnTo>
                <a:lnTo>
                  <a:pt x="170364" y="355599"/>
                </a:lnTo>
                <a:lnTo>
                  <a:pt x="298708" y="355600"/>
                </a:lnTo>
                <a:lnTo>
                  <a:pt x="323130" y="342900"/>
                </a:lnTo>
                <a:lnTo>
                  <a:pt x="363412" y="331470"/>
                </a:lnTo>
                <a:close/>
              </a:path>
              <a:path w="791210" h="676910">
                <a:moveTo>
                  <a:pt x="283312" y="226060"/>
                </a:moveTo>
                <a:lnTo>
                  <a:pt x="245663" y="226060"/>
                </a:lnTo>
                <a:lnTo>
                  <a:pt x="245663" y="262890"/>
                </a:lnTo>
                <a:lnTo>
                  <a:pt x="283312" y="262890"/>
                </a:lnTo>
                <a:lnTo>
                  <a:pt x="283312" y="226060"/>
                </a:lnTo>
                <a:close/>
              </a:path>
              <a:path w="791210" h="676910">
                <a:moveTo>
                  <a:pt x="358611" y="223520"/>
                </a:moveTo>
                <a:lnTo>
                  <a:pt x="320962" y="223520"/>
                </a:lnTo>
                <a:lnTo>
                  <a:pt x="320962" y="261620"/>
                </a:lnTo>
                <a:lnTo>
                  <a:pt x="311770" y="261620"/>
                </a:lnTo>
                <a:lnTo>
                  <a:pt x="293033" y="262890"/>
                </a:lnTo>
                <a:lnTo>
                  <a:pt x="564742" y="262890"/>
                </a:lnTo>
                <a:lnTo>
                  <a:pt x="564742" y="256540"/>
                </a:lnTo>
                <a:lnTo>
                  <a:pt x="358611" y="256540"/>
                </a:lnTo>
                <a:lnTo>
                  <a:pt x="358611" y="223520"/>
                </a:lnTo>
                <a:close/>
              </a:path>
              <a:path w="791210" h="676910">
                <a:moveTo>
                  <a:pt x="396261" y="214630"/>
                </a:moveTo>
                <a:lnTo>
                  <a:pt x="132714" y="214629"/>
                </a:lnTo>
                <a:lnTo>
                  <a:pt x="170364" y="219709"/>
                </a:lnTo>
                <a:lnTo>
                  <a:pt x="170364" y="257809"/>
                </a:lnTo>
                <a:lnTo>
                  <a:pt x="208013" y="257809"/>
                </a:lnTo>
                <a:lnTo>
                  <a:pt x="208013" y="223519"/>
                </a:lnTo>
                <a:lnTo>
                  <a:pt x="358611" y="223520"/>
                </a:lnTo>
                <a:lnTo>
                  <a:pt x="358611" y="219710"/>
                </a:lnTo>
                <a:lnTo>
                  <a:pt x="396261" y="214630"/>
                </a:lnTo>
                <a:close/>
              </a:path>
              <a:path w="791210" h="676910">
                <a:moveTo>
                  <a:pt x="433910" y="214630"/>
                </a:moveTo>
                <a:lnTo>
                  <a:pt x="396261" y="214630"/>
                </a:lnTo>
                <a:lnTo>
                  <a:pt x="396261" y="250190"/>
                </a:lnTo>
                <a:lnTo>
                  <a:pt x="387466" y="252730"/>
                </a:lnTo>
                <a:lnTo>
                  <a:pt x="358611" y="256540"/>
                </a:lnTo>
                <a:lnTo>
                  <a:pt x="564742" y="256540"/>
                </a:lnTo>
                <a:lnTo>
                  <a:pt x="564742" y="254000"/>
                </a:lnTo>
                <a:lnTo>
                  <a:pt x="562895" y="238760"/>
                </a:lnTo>
                <a:lnTo>
                  <a:pt x="433910" y="238760"/>
                </a:lnTo>
                <a:lnTo>
                  <a:pt x="433910" y="214630"/>
                </a:lnTo>
                <a:close/>
              </a:path>
              <a:path w="791210" h="676910">
                <a:moveTo>
                  <a:pt x="471560" y="190500"/>
                </a:moveTo>
                <a:lnTo>
                  <a:pt x="57415" y="190499"/>
                </a:lnTo>
                <a:lnTo>
                  <a:pt x="66077" y="194309"/>
                </a:lnTo>
                <a:lnTo>
                  <a:pt x="75181" y="198119"/>
                </a:lnTo>
                <a:lnTo>
                  <a:pt x="84814" y="200659"/>
                </a:lnTo>
                <a:lnTo>
                  <a:pt x="95065" y="204469"/>
                </a:lnTo>
                <a:lnTo>
                  <a:pt x="95065" y="238759"/>
                </a:lnTo>
                <a:lnTo>
                  <a:pt x="132714" y="238759"/>
                </a:lnTo>
                <a:lnTo>
                  <a:pt x="132714" y="214629"/>
                </a:lnTo>
                <a:lnTo>
                  <a:pt x="433910" y="214630"/>
                </a:lnTo>
                <a:lnTo>
                  <a:pt x="433910" y="204470"/>
                </a:lnTo>
                <a:lnTo>
                  <a:pt x="443764" y="201930"/>
                </a:lnTo>
                <a:lnTo>
                  <a:pt x="453441" y="198120"/>
                </a:lnTo>
                <a:lnTo>
                  <a:pt x="462765" y="194310"/>
                </a:lnTo>
                <a:lnTo>
                  <a:pt x="471560" y="190500"/>
                </a:lnTo>
                <a:close/>
              </a:path>
              <a:path w="791210" h="676910">
                <a:moveTo>
                  <a:pt x="530111" y="190500"/>
                </a:moveTo>
                <a:lnTo>
                  <a:pt x="471560" y="190500"/>
                </a:lnTo>
                <a:lnTo>
                  <a:pt x="471560" y="207010"/>
                </a:lnTo>
                <a:lnTo>
                  <a:pt x="468986" y="215900"/>
                </a:lnTo>
                <a:lnTo>
                  <a:pt x="461559" y="224790"/>
                </a:lnTo>
                <a:lnTo>
                  <a:pt x="449720" y="232410"/>
                </a:lnTo>
                <a:lnTo>
                  <a:pt x="433910" y="238760"/>
                </a:lnTo>
                <a:lnTo>
                  <a:pt x="562895" y="238760"/>
                </a:lnTo>
                <a:lnTo>
                  <a:pt x="562433" y="234950"/>
                </a:lnTo>
                <a:lnTo>
                  <a:pt x="555447" y="217170"/>
                </a:lnTo>
                <a:lnTo>
                  <a:pt x="543697" y="201930"/>
                </a:lnTo>
                <a:lnTo>
                  <a:pt x="530111" y="190500"/>
                </a:lnTo>
                <a:close/>
              </a:path>
              <a:path w="791210" h="676910">
                <a:moveTo>
                  <a:pt x="301431" y="224790"/>
                </a:moveTo>
                <a:lnTo>
                  <a:pt x="226485" y="224790"/>
                </a:lnTo>
                <a:lnTo>
                  <a:pt x="235941" y="226060"/>
                </a:lnTo>
                <a:lnTo>
                  <a:pt x="292107" y="226060"/>
                </a:lnTo>
                <a:lnTo>
                  <a:pt x="301431" y="224790"/>
                </a:lnTo>
                <a:close/>
              </a:path>
              <a:path w="791210" h="676910">
                <a:moveTo>
                  <a:pt x="320962" y="223520"/>
                </a:moveTo>
                <a:lnTo>
                  <a:pt x="208013" y="223519"/>
                </a:lnTo>
                <a:lnTo>
                  <a:pt x="217205" y="224789"/>
                </a:lnTo>
                <a:lnTo>
                  <a:pt x="311108" y="224790"/>
                </a:lnTo>
                <a:lnTo>
                  <a:pt x="320962" y="223520"/>
                </a:lnTo>
                <a:close/>
              </a:path>
              <a:path w="791210" h="676910">
                <a:moveTo>
                  <a:pt x="501209" y="55880"/>
                </a:moveTo>
                <a:lnTo>
                  <a:pt x="264487" y="55880"/>
                </a:lnTo>
                <a:lnTo>
                  <a:pt x="330118" y="59690"/>
                </a:lnTo>
                <a:lnTo>
                  <a:pt x="386984" y="67310"/>
                </a:lnTo>
                <a:lnTo>
                  <a:pt x="431741" y="80010"/>
                </a:lnTo>
                <a:lnTo>
                  <a:pt x="461048" y="95250"/>
                </a:lnTo>
                <a:lnTo>
                  <a:pt x="471560" y="113030"/>
                </a:lnTo>
                <a:lnTo>
                  <a:pt x="461048" y="130810"/>
                </a:lnTo>
                <a:lnTo>
                  <a:pt x="431741" y="146050"/>
                </a:lnTo>
                <a:lnTo>
                  <a:pt x="386984" y="158750"/>
                </a:lnTo>
                <a:lnTo>
                  <a:pt x="330118" y="166370"/>
                </a:lnTo>
                <a:lnTo>
                  <a:pt x="264487" y="168910"/>
                </a:lnTo>
                <a:lnTo>
                  <a:pt x="527093" y="168910"/>
                </a:lnTo>
                <a:lnTo>
                  <a:pt x="527093" y="113030"/>
                </a:lnTo>
                <a:lnTo>
                  <a:pt x="520592" y="82550"/>
                </a:lnTo>
                <a:lnTo>
                  <a:pt x="501209" y="5588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52827" y="3547871"/>
            <a:ext cx="5701665" cy="320601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sz="1800" spc="114" dirty="0">
                <a:solidFill>
                  <a:schemeClr val="bg1"/>
                </a:solidFill>
                <a:latin typeface="Cambria"/>
                <a:cs typeface="Cambria"/>
              </a:rPr>
              <a:t>Presque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la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moitié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du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chiffre</a:t>
            </a:r>
            <a:r>
              <a:rPr sz="1800" spc="21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d’affaire</a:t>
            </a:r>
            <a:r>
              <a:rPr sz="1800" spc="21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chemeClr val="bg1"/>
                </a:solidFill>
                <a:latin typeface="Cambria"/>
                <a:cs typeface="Cambria"/>
              </a:rPr>
              <a:t>(47%)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2827" y="2514600"/>
            <a:ext cx="5701665" cy="319959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25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5"/>
              </a:spcBef>
            </a:pPr>
            <a:r>
              <a:rPr lang="fr-FR" spc="130" dirty="0">
                <a:solidFill>
                  <a:schemeClr val="bg1"/>
                </a:solidFill>
                <a:latin typeface="Cambria"/>
                <a:cs typeface="Cambria"/>
              </a:rPr>
              <a:t>1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client</a:t>
            </a:r>
            <a:r>
              <a:rPr sz="1800" spc="17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sur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lang="fr-FR" spc="130" dirty="0">
                <a:solidFill>
                  <a:schemeClr val="bg1"/>
                </a:solidFill>
                <a:latin typeface="Cambria"/>
                <a:cs typeface="Cambria"/>
              </a:rPr>
              <a:t>2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ont</a:t>
            </a:r>
            <a:r>
              <a:rPr sz="1800" spc="17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entre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3</a:t>
            </a:r>
            <a:r>
              <a:rPr lang="fr-FR" sz="1800" spc="125" dirty="0">
                <a:solidFill>
                  <a:schemeClr val="bg1"/>
                </a:solidFill>
                <a:latin typeface="Cambria"/>
                <a:cs typeface="Cambria"/>
              </a:rPr>
              <a:t>5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14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5</a:t>
            </a:r>
            <a:r>
              <a:rPr lang="fr-FR" sz="1800" spc="125" dirty="0">
                <a:solidFill>
                  <a:schemeClr val="bg1"/>
                </a:solidFill>
                <a:latin typeface="Cambria"/>
                <a:cs typeface="Cambria"/>
              </a:rPr>
              <a:t>4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ans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8849" y="2123142"/>
            <a:ext cx="1360805" cy="932815"/>
            <a:chOff x="508849" y="2123142"/>
            <a:chExt cx="1360805" cy="9328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766" y="2132286"/>
              <a:ext cx="209834" cy="20933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8849" y="2367792"/>
              <a:ext cx="419734" cy="209550"/>
            </a:xfrm>
            <a:custGeom>
              <a:avLst/>
              <a:gdLst/>
              <a:ahLst/>
              <a:cxnLst/>
              <a:rect l="l" t="t" r="r" b="b"/>
              <a:pathLst>
                <a:path w="419734" h="209550">
                  <a:moveTo>
                    <a:pt x="209834" y="0"/>
                  </a:moveTo>
                  <a:lnTo>
                    <a:pt x="166555" y="3597"/>
                  </a:lnTo>
                  <a:lnTo>
                    <a:pt x="123277" y="13083"/>
                  </a:lnTo>
                  <a:lnTo>
                    <a:pt x="69179" y="34017"/>
                  </a:lnTo>
                  <a:lnTo>
                    <a:pt x="20983" y="62801"/>
                  </a:lnTo>
                  <a:lnTo>
                    <a:pt x="0" y="104668"/>
                  </a:lnTo>
                  <a:lnTo>
                    <a:pt x="0" y="209337"/>
                  </a:lnTo>
                  <a:lnTo>
                    <a:pt x="419668" y="209338"/>
                  </a:lnTo>
                  <a:lnTo>
                    <a:pt x="419668" y="104669"/>
                  </a:lnTo>
                  <a:lnTo>
                    <a:pt x="398685" y="62801"/>
                  </a:lnTo>
                  <a:lnTo>
                    <a:pt x="350488" y="33036"/>
                  </a:lnTo>
                  <a:lnTo>
                    <a:pt x="296390" y="13083"/>
                  </a:lnTo>
                  <a:lnTo>
                    <a:pt x="255079" y="3598"/>
                  </a:lnTo>
                  <a:lnTo>
                    <a:pt x="209834" y="0"/>
                  </a:lnTo>
                  <a:close/>
                </a:path>
              </a:pathLst>
            </a:custGeom>
            <a:solidFill>
              <a:srgbClr val="A40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168" y="2132286"/>
              <a:ext cx="209331" cy="20933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9503" y="2367792"/>
              <a:ext cx="419100" cy="209550"/>
            </a:xfrm>
            <a:custGeom>
              <a:avLst/>
              <a:gdLst/>
              <a:ahLst/>
              <a:cxnLst/>
              <a:rect l="l" t="t" r="r" b="b"/>
              <a:pathLst>
                <a:path w="419100" h="209550">
                  <a:moveTo>
                    <a:pt x="209331" y="0"/>
                  </a:moveTo>
                  <a:lnTo>
                    <a:pt x="166156" y="3597"/>
                  </a:lnTo>
                  <a:lnTo>
                    <a:pt x="122982" y="13083"/>
                  </a:lnTo>
                  <a:lnTo>
                    <a:pt x="69013" y="34017"/>
                  </a:lnTo>
                  <a:lnTo>
                    <a:pt x="20933" y="62801"/>
                  </a:lnTo>
                  <a:lnTo>
                    <a:pt x="0" y="104668"/>
                  </a:lnTo>
                  <a:lnTo>
                    <a:pt x="0" y="209337"/>
                  </a:lnTo>
                  <a:lnTo>
                    <a:pt x="418662" y="209338"/>
                  </a:lnTo>
                  <a:lnTo>
                    <a:pt x="418662" y="104669"/>
                  </a:lnTo>
                  <a:lnTo>
                    <a:pt x="397729" y="62801"/>
                  </a:lnTo>
                  <a:lnTo>
                    <a:pt x="349648" y="33036"/>
                  </a:lnTo>
                  <a:lnTo>
                    <a:pt x="295680" y="13083"/>
                  </a:lnTo>
                  <a:lnTo>
                    <a:pt x="254468" y="3598"/>
                  </a:lnTo>
                  <a:lnTo>
                    <a:pt x="209331" y="0"/>
                  </a:lnTo>
                  <a:close/>
                </a:path>
              </a:pathLst>
            </a:custGeom>
            <a:solidFill>
              <a:srgbClr val="A40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5084" y="2123142"/>
              <a:ext cx="209331" cy="2093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50419" y="2358648"/>
              <a:ext cx="419100" cy="209550"/>
            </a:xfrm>
            <a:custGeom>
              <a:avLst/>
              <a:gdLst/>
              <a:ahLst/>
              <a:cxnLst/>
              <a:rect l="l" t="t" r="r" b="b"/>
              <a:pathLst>
                <a:path w="419100" h="209550">
                  <a:moveTo>
                    <a:pt x="209331" y="0"/>
                  </a:moveTo>
                  <a:lnTo>
                    <a:pt x="166156" y="3597"/>
                  </a:lnTo>
                  <a:lnTo>
                    <a:pt x="122982" y="13083"/>
                  </a:lnTo>
                  <a:lnTo>
                    <a:pt x="69013" y="34017"/>
                  </a:lnTo>
                  <a:lnTo>
                    <a:pt x="20933" y="62801"/>
                  </a:lnTo>
                  <a:lnTo>
                    <a:pt x="0" y="104668"/>
                  </a:lnTo>
                  <a:lnTo>
                    <a:pt x="0" y="209337"/>
                  </a:lnTo>
                  <a:lnTo>
                    <a:pt x="418662" y="209338"/>
                  </a:lnTo>
                  <a:lnTo>
                    <a:pt x="418662" y="104669"/>
                  </a:lnTo>
                  <a:lnTo>
                    <a:pt x="397729" y="62801"/>
                  </a:lnTo>
                  <a:lnTo>
                    <a:pt x="349648" y="33036"/>
                  </a:lnTo>
                  <a:lnTo>
                    <a:pt x="295680" y="13083"/>
                  </a:lnTo>
                  <a:lnTo>
                    <a:pt x="254468" y="3598"/>
                  </a:lnTo>
                  <a:lnTo>
                    <a:pt x="20933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62" y="2609527"/>
              <a:ext cx="209834" cy="2098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43545" y="2845598"/>
              <a:ext cx="419734" cy="210185"/>
            </a:xfrm>
            <a:custGeom>
              <a:avLst/>
              <a:gdLst/>
              <a:ahLst/>
              <a:cxnLst/>
              <a:rect l="l" t="t" r="r" b="b"/>
              <a:pathLst>
                <a:path w="419734" h="210185">
                  <a:moveTo>
                    <a:pt x="209834" y="0"/>
                  </a:moveTo>
                  <a:lnTo>
                    <a:pt x="166555" y="3606"/>
                  </a:lnTo>
                  <a:lnTo>
                    <a:pt x="123277" y="13115"/>
                  </a:lnTo>
                  <a:lnTo>
                    <a:pt x="69179" y="34099"/>
                  </a:lnTo>
                  <a:lnTo>
                    <a:pt x="20983" y="62952"/>
                  </a:lnTo>
                  <a:lnTo>
                    <a:pt x="0" y="104920"/>
                  </a:lnTo>
                  <a:lnTo>
                    <a:pt x="0" y="209840"/>
                  </a:lnTo>
                  <a:lnTo>
                    <a:pt x="419668" y="209841"/>
                  </a:lnTo>
                  <a:lnTo>
                    <a:pt x="419668" y="104920"/>
                  </a:lnTo>
                  <a:lnTo>
                    <a:pt x="398685" y="62952"/>
                  </a:lnTo>
                  <a:lnTo>
                    <a:pt x="350488" y="33115"/>
                  </a:lnTo>
                  <a:lnTo>
                    <a:pt x="296390" y="13115"/>
                  </a:lnTo>
                  <a:lnTo>
                    <a:pt x="255079" y="3606"/>
                  </a:lnTo>
                  <a:lnTo>
                    <a:pt x="20983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5286" y="2600383"/>
              <a:ext cx="209834" cy="2098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40369" y="2836454"/>
              <a:ext cx="419734" cy="210185"/>
            </a:xfrm>
            <a:custGeom>
              <a:avLst/>
              <a:gdLst/>
              <a:ahLst/>
              <a:cxnLst/>
              <a:rect l="l" t="t" r="r" b="b"/>
              <a:pathLst>
                <a:path w="419735" h="210185">
                  <a:moveTo>
                    <a:pt x="209834" y="0"/>
                  </a:moveTo>
                  <a:lnTo>
                    <a:pt x="166555" y="3606"/>
                  </a:lnTo>
                  <a:lnTo>
                    <a:pt x="123277" y="13115"/>
                  </a:lnTo>
                  <a:lnTo>
                    <a:pt x="69179" y="34099"/>
                  </a:lnTo>
                  <a:lnTo>
                    <a:pt x="20983" y="62952"/>
                  </a:lnTo>
                  <a:lnTo>
                    <a:pt x="0" y="104920"/>
                  </a:lnTo>
                  <a:lnTo>
                    <a:pt x="0" y="209840"/>
                  </a:lnTo>
                  <a:lnTo>
                    <a:pt x="419668" y="209841"/>
                  </a:lnTo>
                  <a:lnTo>
                    <a:pt x="419668" y="104920"/>
                  </a:lnTo>
                  <a:lnTo>
                    <a:pt x="398685" y="62952"/>
                  </a:lnTo>
                  <a:lnTo>
                    <a:pt x="350488" y="33115"/>
                  </a:lnTo>
                  <a:lnTo>
                    <a:pt x="296390" y="13115"/>
                  </a:lnTo>
                  <a:lnTo>
                    <a:pt x="255079" y="3606"/>
                  </a:lnTo>
                  <a:lnTo>
                    <a:pt x="20983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74164" y="4546091"/>
            <a:ext cx="5699760" cy="319959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25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6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achats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sur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10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sont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réalisés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par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chemeClr val="bg1"/>
                </a:solidFill>
                <a:latin typeface="Cambria"/>
                <a:cs typeface="Cambria"/>
              </a:rPr>
              <a:t>30-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50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ans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74164" y="5474208"/>
            <a:ext cx="5699760" cy="321242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Les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plus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grands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chemeClr val="bg1"/>
                </a:solidFill>
                <a:latin typeface="Cambria"/>
                <a:cs typeface="Cambria"/>
              </a:rPr>
              <a:t>consommateurs</a:t>
            </a:r>
            <a:r>
              <a:rPr sz="18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catégorie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chemeClr val="bg1"/>
                </a:solidFill>
                <a:latin typeface="Cambria"/>
                <a:cs typeface="Cambria"/>
              </a:rPr>
              <a:t>0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4222" y="5294064"/>
            <a:ext cx="703580" cy="656590"/>
          </a:xfrm>
          <a:custGeom>
            <a:avLst/>
            <a:gdLst/>
            <a:ahLst/>
            <a:cxnLst/>
            <a:rect l="l" t="t" r="r" b="b"/>
            <a:pathLst>
              <a:path w="703580" h="656589">
                <a:moveTo>
                  <a:pt x="412573" y="0"/>
                </a:moveTo>
                <a:lnTo>
                  <a:pt x="59407" y="123749"/>
                </a:lnTo>
                <a:lnTo>
                  <a:pt x="29392" y="165524"/>
                </a:lnTo>
                <a:lnTo>
                  <a:pt x="24751" y="222771"/>
                </a:lnTo>
                <a:lnTo>
                  <a:pt x="25015" y="231023"/>
                </a:lnTo>
                <a:lnTo>
                  <a:pt x="25047" y="232041"/>
                </a:lnTo>
                <a:lnTo>
                  <a:pt x="25885" y="241234"/>
                </a:lnTo>
                <a:lnTo>
                  <a:pt x="27187" y="250273"/>
                </a:lnTo>
                <a:lnTo>
                  <a:pt x="28876" y="259079"/>
                </a:lnTo>
                <a:lnTo>
                  <a:pt x="12530" y="276704"/>
                </a:lnTo>
                <a:lnTo>
                  <a:pt x="3919" y="300441"/>
                </a:lnTo>
                <a:lnTo>
                  <a:pt x="567" y="327427"/>
                </a:lnTo>
                <a:lnTo>
                  <a:pt x="0" y="354800"/>
                </a:lnTo>
                <a:lnTo>
                  <a:pt x="1315" y="375881"/>
                </a:lnTo>
                <a:lnTo>
                  <a:pt x="5569" y="395337"/>
                </a:lnTo>
                <a:lnTo>
                  <a:pt x="13226" y="412472"/>
                </a:lnTo>
                <a:lnTo>
                  <a:pt x="24751" y="426591"/>
                </a:lnTo>
                <a:lnTo>
                  <a:pt x="22752" y="437731"/>
                </a:lnTo>
                <a:lnTo>
                  <a:pt x="22466" y="447220"/>
                </a:lnTo>
                <a:lnTo>
                  <a:pt x="22378" y="450108"/>
                </a:lnTo>
                <a:lnTo>
                  <a:pt x="22778" y="463724"/>
                </a:lnTo>
                <a:lnTo>
                  <a:pt x="25163" y="505512"/>
                </a:lnTo>
                <a:lnTo>
                  <a:pt x="45380" y="548550"/>
                </a:lnTo>
                <a:lnTo>
                  <a:pt x="295402" y="655991"/>
                </a:lnTo>
                <a:lnTo>
                  <a:pt x="424757" y="602355"/>
                </a:lnTo>
                <a:lnTo>
                  <a:pt x="297052" y="602354"/>
                </a:lnTo>
                <a:lnTo>
                  <a:pt x="66834" y="511585"/>
                </a:lnTo>
                <a:lnTo>
                  <a:pt x="66834" y="447220"/>
                </a:lnTo>
                <a:lnTo>
                  <a:pt x="194703" y="447220"/>
                </a:lnTo>
                <a:lnTo>
                  <a:pt x="44554" y="387807"/>
                </a:lnTo>
                <a:lnTo>
                  <a:pt x="44554" y="313541"/>
                </a:lnTo>
                <a:lnTo>
                  <a:pt x="215286" y="313541"/>
                </a:lnTo>
                <a:lnTo>
                  <a:pt x="69309" y="255778"/>
                </a:lnTo>
                <a:lnTo>
                  <a:pt x="69309" y="181512"/>
                </a:lnTo>
                <a:lnTo>
                  <a:pt x="521602" y="181512"/>
                </a:lnTo>
                <a:lnTo>
                  <a:pt x="627939" y="138603"/>
                </a:lnTo>
                <a:lnTo>
                  <a:pt x="660120" y="138603"/>
                </a:lnTo>
                <a:lnTo>
                  <a:pt x="660120" y="125400"/>
                </a:lnTo>
                <a:lnTo>
                  <a:pt x="703028" y="107246"/>
                </a:lnTo>
                <a:lnTo>
                  <a:pt x="412573" y="0"/>
                </a:lnTo>
                <a:close/>
              </a:path>
              <a:path w="703580" h="656589">
                <a:moveTo>
                  <a:pt x="658470" y="391108"/>
                </a:moveTo>
                <a:lnTo>
                  <a:pt x="627114" y="391108"/>
                </a:lnTo>
                <a:lnTo>
                  <a:pt x="626316" y="463724"/>
                </a:lnTo>
                <a:lnTo>
                  <a:pt x="626289" y="466200"/>
                </a:lnTo>
                <a:lnTo>
                  <a:pt x="297052" y="602354"/>
                </a:lnTo>
                <a:lnTo>
                  <a:pt x="424757" y="602355"/>
                </a:lnTo>
                <a:lnTo>
                  <a:pt x="701378" y="487654"/>
                </a:lnTo>
                <a:lnTo>
                  <a:pt x="658470" y="471976"/>
                </a:lnTo>
                <a:lnTo>
                  <a:pt x="658470" y="391108"/>
                </a:lnTo>
                <a:close/>
              </a:path>
              <a:path w="703580" h="656589">
                <a:moveTo>
                  <a:pt x="194703" y="447220"/>
                </a:moveTo>
                <a:lnTo>
                  <a:pt x="66834" y="447220"/>
                </a:lnTo>
                <a:lnTo>
                  <a:pt x="272297" y="531389"/>
                </a:lnTo>
                <a:lnTo>
                  <a:pt x="405875" y="478577"/>
                </a:lnTo>
                <a:lnTo>
                  <a:pt x="273947" y="478577"/>
                </a:lnTo>
                <a:lnTo>
                  <a:pt x="194703" y="447220"/>
                </a:lnTo>
                <a:close/>
              </a:path>
              <a:path w="703580" h="656589">
                <a:moveTo>
                  <a:pt x="635365" y="272282"/>
                </a:moveTo>
                <a:lnTo>
                  <a:pt x="604009" y="272282"/>
                </a:lnTo>
                <a:lnTo>
                  <a:pt x="604009" y="342422"/>
                </a:lnTo>
                <a:lnTo>
                  <a:pt x="603184" y="342422"/>
                </a:lnTo>
                <a:lnTo>
                  <a:pt x="273947" y="478577"/>
                </a:lnTo>
                <a:lnTo>
                  <a:pt x="405875" y="478577"/>
                </a:lnTo>
                <a:lnTo>
                  <a:pt x="627114" y="391108"/>
                </a:lnTo>
                <a:lnTo>
                  <a:pt x="658470" y="391108"/>
                </a:lnTo>
                <a:lnTo>
                  <a:pt x="658470" y="381206"/>
                </a:lnTo>
                <a:lnTo>
                  <a:pt x="701378" y="363052"/>
                </a:lnTo>
                <a:lnTo>
                  <a:pt x="635365" y="338296"/>
                </a:lnTo>
                <a:lnTo>
                  <a:pt x="635365" y="272282"/>
                </a:lnTo>
                <a:close/>
              </a:path>
              <a:path w="703580" h="656589">
                <a:moveTo>
                  <a:pt x="215286" y="313541"/>
                </a:moveTo>
                <a:lnTo>
                  <a:pt x="44554" y="313541"/>
                </a:lnTo>
                <a:lnTo>
                  <a:pt x="280549" y="407612"/>
                </a:lnTo>
                <a:lnTo>
                  <a:pt x="426500" y="346548"/>
                </a:lnTo>
                <a:lnTo>
                  <a:pt x="298702" y="346548"/>
                </a:lnTo>
                <a:lnTo>
                  <a:pt x="215286" y="313541"/>
                </a:lnTo>
                <a:close/>
              </a:path>
              <a:path w="703580" h="656589">
                <a:moveTo>
                  <a:pt x="660120" y="138603"/>
                </a:moveTo>
                <a:lnTo>
                  <a:pt x="627939" y="138603"/>
                </a:lnTo>
                <a:lnTo>
                  <a:pt x="627939" y="209568"/>
                </a:lnTo>
                <a:lnTo>
                  <a:pt x="298702" y="346548"/>
                </a:lnTo>
                <a:lnTo>
                  <a:pt x="426500" y="346548"/>
                </a:lnTo>
                <a:lnTo>
                  <a:pt x="604009" y="272282"/>
                </a:lnTo>
                <a:lnTo>
                  <a:pt x="635365" y="272282"/>
                </a:lnTo>
                <a:lnTo>
                  <a:pt x="635365" y="259079"/>
                </a:lnTo>
                <a:lnTo>
                  <a:pt x="703028" y="231023"/>
                </a:lnTo>
                <a:lnTo>
                  <a:pt x="660120" y="215344"/>
                </a:lnTo>
                <a:lnTo>
                  <a:pt x="660120" y="138603"/>
                </a:lnTo>
                <a:close/>
              </a:path>
              <a:path w="703580" h="656589">
                <a:moveTo>
                  <a:pt x="521602" y="181512"/>
                </a:moveTo>
                <a:lnTo>
                  <a:pt x="69309" y="181512"/>
                </a:lnTo>
                <a:lnTo>
                  <a:pt x="298702" y="271457"/>
                </a:lnTo>
                <a:lnTo>
                  <a:pt x="521602" y="18151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6AC6289D-74A7-F89B-4CFC-0FAB84DD84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47</a:t>
            </a:fld>
            <a:endParaRPr lang="fr-F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513FB-4E27-AF0D-DF49-D9FCB35C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5">
            <a:extLst>
              <a:ext uri="{FF2B5EF4-FFF2-40B4-BE49-F238E27FC236}">
                <a16:creationId xmlns:a16="http://schemas.microsoft.com/office/drawing/2014/main" id="{384CB08D-FD8E-E8FE-5293-925D2AB95E34}"/>
              </a:ext>
            </a:extLst>
          </p:cNvPr>
          <p:cNvSpPr txBox="1"/>
          <p:nvPr/>
        </p:nvSpPr>
        <p:spPr>
          <a:xfrm>
            <a:off x="8256778" y="2828289"/>
            <a:ext cx="31673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55" dirty="0">
                <a:solidFill>
                  <a:schemeClr val="bg1"/>
                </a:solidFill>
                <a:latin typeface="Calibri Light"/>
                <a:cs typeface="Calibri Light"/>
              </a:rPr>
              <a:t>Recommandations</a:t>
            </a:r>
            <a:endParaRPr sz="34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50" name="object 6">
            <a:extLst>
              <a:ext uri="{FF2B5EF4-FFF2-40B4-BE49-F238E27FC236}">
                <a16:creationId xmlns:a16="http://schemas.microsoft.com/office/drawing/2014/main" id="{B2B9F6FB-CDD7-737E-BD7F-0F56ABE496FE}"/>
              </a:ext>
            </a:extLst>
          </p:cNvPr>
          <p:cNvSpPr/>
          <p:nvPr/>
        </p:nvSpPr>
        <p:spPr>
          <a:xfrm>
            <a:off x="7856981" y="1791335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7">
            <a:extLst>
              <a:ext uri="{FF2B5EF4-FFF2-40B4-BE49-F238E27FC236}">
                <a16:creationId xmlns:a16="http://schemas.microsoft.com/office/drawing/2014/main" id="{35ADB8B9-5CDB-1844-39EF-670395D36E70}"/>
              </a:ext>
            </a:extLst>
          </p:cNvPr>
          <p:cNvGrpSpPr/>
          <p:nvPr/>
        </p:nvGrpSpPr>
        <p:grpSpPr>
          <a:xfrm>
            <a:off x="633412" y="641858"/>
            <a:ext cx="6910705" cy="1062990"/>
            <a:chOff x="633412" y="641858"/>
            <a:chExt cx="6910705" cy="1062990"/>
          </a:xfrm>
        </p:grpSpPr>
        <p:sp>
          <p:nvSpPr>
            <p:cNvPr id="52" name="object 8">
              <a:extLst>
                <a:ext uri="{FF2B5EF4-FFF2-40B4-BE49-F238E27FC236}">
                  <a16:creationId xmlns:a16="http://schemas.microsoft.com/office/drawing/2014/main" id="{42C10E75-890C-C12C-44B0-FD1CD2A5C3E7}"/>
                </a:ext>
              </a:extLst>
            </p:cNvPr>
            <p:cNvSpPr/>
            <p:nvPr/>
          </p:nvSpPr>
          <p:spPr>
            <a:xfrm>
              <a:off x="633412" y="641858"/>
              <a:ext cx="6910705" cy="1062990"/>
            </a:xfrm>
            <a:custGeom>
              <a:avLst/>
              <a:gdLst/>
              <a:ahLst/>
              <a:cxnLst/>
              <a:rect l="l" t="t" r="r" b="b"/>
              <a:pathLst>
                <a:path w="6910705" h="1062989">
                  <a:moveTo>
                    <a:pt x="6804088" y="0"/>
                  </a:moveTo>
                  <a:lnTo>
                    <a:pt x="106260" y="0"/>
                  </a:lnTo>
                  <a:lnTo>
                    <a:pt x="64899" y="8358"/>
                  </a:lnTo>
                  <a:lnTo>
                    <a:pt x="31122" y="31146"/>
                  </a:lnTo>
                  <a:lnTo>
                    <a:pt x="8350" y="64936"/>
                  </a:lnTo>
                  <a:lnTo>
                    <a:pt x="0" y="106299"/>
                  </a:lnTo>
                  <a:lnTo>
                    <a:pt x="0" y="956309"/>
                  </a:lnTo>
                  <a:lnTo>
                    <a:pt x="8350" y="997672"/>
                  </a:lnTo>
                  <a:lnTo>
                    <a:pt x="31122" y="1031462"/>
                  </a:lnTo>
                  <a:lnTo>
                    <a:pt x="64899" y="1054250"/>
                  </a:lnTo>
                  <a:lnTo>
                    <a:pt x="106260" y="1062608"/>
                  </a:lnTo>
                  <a:lnTo>
                    <a:pt x="6804088" y="1062608"/>
                  </a:lnTo>
                  <a:lnTo>
                    <a:pt x="6845450" y="1054250"/>
                  </a:lnTo>
                  <a:lnTo>
                    <a:pt x="6879240" y="1031462"/>
                  </a:lnTo>
                  <a:lnTo>
                    <a:pt x="6902029" y="997672"/>
                  </a:lnTo>
                  <a:lnTo>
                    <a:pt x="6910387" y="956309"/>
                  </a:lnTo>
                  <a:lnTo>
                    <a:pt x="6910387" y="106299"/>
                  </a:lnTo>
                  <a:lnTo>
                    <a:pt x="6902029" y="64936"/>
                  </a:lnTo>
                  <a:lnTo>
                    <a:pt x="6879240" y="31146"/>
                  </a:lnTo>
                  <a:lnTo>
                    <a:pt x="6845450" y="8358"/>
                  </a:lnTo>
                  <a:lnTo>
                    <a:pt x="6804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9">
              <a:extLst>
                <a:ext uri="{FF2B5EF4-FFF2-40B4-BE49-F238E27FC236}">
                  <a16:creationId xmlns:a16="http://schemas.microsoft.com/office/drawing/2014/main" id="{80B54275-4644-F636-279E-C2B5150E70FD}"/>
                </a:ext>
              </a:extLst>
            </p:cNvPr>
            <p:cNvSpPr/>
            <p:nvPr/>
          </p:nvSpPr>
          <p:spPr>
            <a:xfrm>
              <a:off x="995184" y="1029563"/>
              <a:ext cx="505459" cy="288925"/>
            </a:xfrm>
            <a:custGeom>
              <a:avLst/>
              <a:gdLst/>
              <a:ahLst/>
              <a:cxnLst/>
              <a:rect l="l" t="t" r="r" b="b"/>
              <a:pathLst>
                <a:path w="505459" h="288925">
                  <a:moveTo>
                    <a:pt x="48133" y="0"/>
                  </a:moveTo>
                  <a:lnTo>
                    <a:pt x="0" y="0"/>
                  </a:lnTo>
                  <a:lnTo>
                    <a:pt x="0" y="288759"/>
                  </a:lnTo>
                  <a:lnTo>
                    <a:pt x="48133" y="288759"/>
                  </a:lnTo>
                  <a:lnTo>
                    <a:pt x="48133" y="0"/>
                  </a:lnTo>
                  <a:close/>
                </a:path>
                <a:path w="505459" h="288925">
                  <a:moveTo>
                    <a:pt x="96253" y="0"/>
                  </a:moveTo>
                  <a:lnTo>
                    <a:pt x="72186" y="0"/>
                  </a:lnTo>
                  <a:lnTo>
                    <a:pt x="72186" y="288759"/>
                  </a:lnTo>
                  <a:lnTo>
                    <a:pt x="96253" y="288759"/>
                  </a:lnTo>
                  <a:lnTo>
                    <a:pt x="96253" y="0"/>
                  </a:lnTo>
                  <a:close/>
                </a:path>
                <a:path w="505459" h="288925">
                  <a:moveTo>
                    <a:pt x="144373" y="0"/>
                  </a:moveTo>
                  <a:lnTo>
                    <a:pt x="120307" y="0"/>
                  </a:lnTo>
                  <a:lnTo>
                    <a:pt x="120307" y="288759"/>
                  </a:lnTo>
                  <a:lnTo>
                    <a:pt x="144373" y="288759"/>
                  </a:lnTo>
                  <a:lnTo>
                    <a:pt x="144373" y="0"/>
                  </a:lnTo>
                  <a:close/>
                </a:path>
                <a:path w="505459" h="288925">
                  <a:moveTo>
                    <a:pt x="216560" y="0"/>
                  </a:moveTo>
                  <a:lnTo>
                    <a:pt x="168440" y="0"/>
                  </a:lnTo>
                  <a:lnTo>
                    <a:pt x="168440" y="288759"/>
                  </a:lnTo>
                  <a:lnTo>
                    <a:pt x="216560" y="288759"/>
                  </a:lnTo>
                  <a:lnTo>
                    <a:pt x="216560" y="0"/>
                  </a:lnTo>
                  <a:close/>
                </a:path>
                <a:path w="505459" h="288925">
                  <a:moveTo>
                    <a:pt x="288747" y="0"/>
                  </a:moveTo>
                  <a:lnTo>
                    <a:pt x="240626" y="0"/>
                  </a:lnTo>
                  <a:lnTo>
                    <a:pt x="240626" y="288759"/>
                  </a:lnTo>
                  <a:lnTo>
                    <a:pt x="288747" y="288759"/>
                  </a:lnTo>
                  <a:lnTo>
                    <a:pt x="288747" y="0"/>
                  </a:lnTo>
                  <a:close/>
                </a:path>
                <a:path w="505459" h="288925">
                  <a:moveTo>
                    <a:pt x="336880" y="0"/>
                  </a:moveTo>
                  <a:lnTo>
                    <a:pt x="312813" y="0"/>
                  </a:lnTo>
                  <a:lnTo>
                    <a:pt x="312813" y="288759"/>
                  </a:lnTo>
                  <a:lnTo>
                    <a:pt x="336880" y="288759"/>
                  </a:lnTo>
                  <a:lnTo>
                    <a:pt x="336880" y="0"/>
                  </a:lnTo>
                  <a:close/>
                </a:path>
                <a:path w="505459" h="288925">
                  <a:moveTo>
                    <a:pt x="385000" y="0"/>
                  </a:moveTo>
                  <a:lnTo>
                    <a:pt x="360934" y="0"/>
                  </a:lnTo>
                  <a:lnTo>
                    <a:pt x="360934" y="288759"/>
                  </a:lnTo>
                  <a:lnTo>
                    <a:pt x="385000" y="288759"/>
                  </a:lnTo>
                  <a:lnTo>
                    <a:pt x="385000" y="0"/>
                  </a:lnTo>
                  <a:close/>
                </a:path>
                <a:path w="505459" h="288925">
                  <a:moveTo>
                    <a:pt x="457187" y="0"/>
                  </a:moveTo>
                  <a:lnTo>
                    <a:pt x="409067" y="0"/>
                  </a:lnTo>
                  <a:lnTo>
                    <a:pt x="409067" y="288759"/>
                  </a:lnTo>
                  <a:lnTo>
                    <a:pt x="457187" y="288759"/>
                  </a:lnTo>
                  <a:lnTo>
                    <a:pt x="457187" y="0"/>
                  </a:lnTo>
                  <a:close/>
                </a:path>
                <a:path w="505459" h="288925">
                  <a:moveTo>
                    <a:pt x="505320" y="0"/>
                  </a:moveTo>
                  <a:lnTo>
                    <a:pt x="481253" y="0"/>
                  </a:lnTo>
                  <a:lnTo>
                    <a:pt x="481253" y="288759"/>
                  </a:lnTo>
                  <a:lnTo>
                    <a:pt x="505320" y="288759"/>
                  </a:lnTo>
                  <a:lnTo>
                    <a:pt x="505320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10">
            <a:extLst>
              <a:ext uri="{FF2B5EF4-FFF2-40B4-BE49-F238E27FC236}">
                <a16:creationId xmlns:a16="http://schemas.microsoft.com/office/drawing/2014/main" id="{0ABC3493-70F7-2748-B88B-CD6D24B86E2A}"/>
              </a:ext>
            </a:extLst>
          </p:cNvPr>
          <p:cNvSpPr txBox="1"/>
          <p:nvPr/>
        </p:nvSpPr>
        <p:spPr>
          <a:xfrm>
            <a:off x="1960626" y="823086"/>
            <a:ext cx="2252345" cy="6705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5"/>
              </a:spcBef>
            </a:pPr>
            <a:r>
              <a:rPr sz="2100" spc="-10" dirty="0">
                <a:latin typeface="Calibri"/>
                <a:cs typeface="Calibri"/>
              </a:rPr>
              <a:t>Personnalisation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des </a:t>
            </a:r>
            <a:r>
              <a:rPr sz="2100" spc="-10" dirty="0">
                <a:latin typeface="Calibri"/>
                <a:cs typeface="Calibri"/>
              </a:rPr>
              <a:t>Offres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5" name="object 11">
            <a:extLst>
              <a:ext uri="{FF2B5EF4-FFF2-40B4-BE49-F238E27FC236}">
                <a16:creationId xmlns:a16="http://schemas.microsoft.com/office/drawing/2014/main" id="{277DA318-1907-AF84-2450-80DB8C008320}"/>
              </a:ext>
            </a:extLst>
          </p:cNvPr>
          <p:cNvSpPr txBox="1"/>
          <p:nvPr/>
        </p:nvSpPr>
        <p:spPr>
          <a:xfrm>
            <a:off x="5070728" y="850773"/>
            <a:ext cx="2220595" cy="62738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65"/>
              </a:spcBef>
            </a:pPr>
            <a:r>
              <a:rPr sz="1300" dirty="0">
                <a:latin typeface="Calibri"/>
                <a:cs typeface="Calibri"/>
              </a:rPr>
              <a:t>Adapter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les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promotions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selon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les </a:t>
            </a:r>
            <a:r>
              <a:rPr sz="1300" dirty="0">
                <a:latin typeface="Calibri"/>
                <a:cs typeface="Calibri"/>
              </a:rPr>
              <a:t>groupes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d'âge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pour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maximiser l'engagement.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6" name="object 12">
            <a:extLst>
              <a:ext uri="{FF2B5EF4-FFF2-40B4-BE49-F238E27FC236}">
                <a16:creationId xmlns:a16="http://schemas.microsoft.com/office/drawing/2014/main" id="{1DA98428-F721-D87B-9CA4-A120E93E2433}"/>
              </a:ext>
            </a:extLst>
          </p:cNvPr>
          <p:cNvGrpSpPr/>
          <p:nvPr/>
        </p:nvGrpSpPr>
        <p:grpSpPr>
          <a:xfrm>
            <a:off x="633412" y="1970023"/>
            <a:ext cx="6910705" cy="1062990"/>
            <a:chOff x="633412" y="1970023"/>
            <a:chExt cx="6910705" cy="1062990"/>
          </a:xfrm>
        </p:grpSpPr>
        <p:sp>
          <p:nvSpPr>
            <p:cNvPr id="57" name="object 13">
              <a:extLst>
                <a:ext uri="{FF2B5EF4-FFF2-40B4-BE49-F238E27FC236}">
                  <a16:creationId xmlns:a16="http://schemas.microsoft.com/office/drawing/2014/main" id="{D388DA0A-C831-D20F-8436-1715D783779A}"/>
                </a:ext>
              </a:extLst>
            </p:cNvPr>
            <p:cNvSpPr/>
            <p:nvPr/>
          </p:nvSpPr>
          <p:spPr>
            <a:xfrm>
              <a:off x="633412" y="1970023"/>
              <a:ext cx="6910705" cy="1062990"/>
            </a:xfrm>
            <a:custGeom>
              <a:avLst/>
              <a:gdLst/>
              <a:ahLst/>
              <a:cxnLst/>
              <a:rect l="l" t="t" r="r" b="b"/>
              <a:pathLst>
                <a:path w="6910705" h="1062989">
                  <a:moveTo>
                    <a:pt x="6804088" y="0"/>
                  </a:moveTo>
                  <a:lnTo>
                    <a:pt x="106260" y="0"/>
                  </a:lnTo>
                  <a:lnTo>
                    <a:pt x="64899" y="8358"/>
                  </a:lnTo>
                  <a:lnTo>
                    <a:pt x="31122" y="31146"/>
                  </a:lnTo>
                  <a:lnTo>
                    <a:pt x="8350" y="64936"/>
                  </a:lnTo>
                  <a:lnTo>
                    <a:pt x="0" y="106299"/>
                  </a:lnTo>
                  <a:lnTo>
                    <a:pt x="0" y="956310"/>
                  </a:lnTo>
                  <a:lnTo>
                    <a:pt x="8350" y="997725"/>
                  </a:lnTo>
                  <a:lnTo>
                    <a:pt x="31122" y="1031509"/>
                  </a:lnTo>
                  <a:lnTo>
                    <a:pt x="64899" y="1054268"/>
                  </a:lnTo>
                  <a:lnTo>
                    <a:pt x="106260" y="1062609"/>
                  </a:lnTo>
                  <a:lnTo>
                    <a:pt x="6804088" y="1062609"/>
                  </a:lnTo>
                  <a:lnTo>
                    <a:pt x="6845450" y="1054268"/>
                  </a:lnTo>
                  <a:lnTo>
                    <a:pt x="6879240" y="1031509"/>
                  </a:lnTo>
                  <a:lnTo>
                    <a:pt x="6902029" y="997725"/>
                  </a:lnTo>
                  <a:lnTo>
                    <a:pt x="6910387" y="956310"/>
                  </a:lnTo>
                  <a:lnTo>
                    <a:pt x="6910387" y="106299"/>
                  </a:lnTo>
                  <a:lnTo>
                    <a:pt x="6902029" y="64936"/>
                  </a:lnTo>
                  <a:lnTo>
                    <a:pt x="6879240" y="31146"/>
                  </a:lnTo>
                  <a:lnTo>
                    <a:pt x="6845450" y="8358"/>
                  </a:lnTo>
                  <a:lnTo>
                    <a:pt x="6804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4">
              <a:extLst>
                <a:ext uri="{FF2B5EF4-FFF2-40B4-BE49-F238E27FC236}">
                  <a16:creationId xmlns:a16="http://schemas.microsoft.com/office/drawing/2014/main" id="{570593B9-04FB-0B19-AAEF-316674E8D881}"/>
                </a:ext>
              </a:extLst>
            </p:cNvPr>
            <p:cNvSpPr/>
            <p:nvPr/>
          </p:nvSpPr>
          <p:spPr>
            <a:xfrm>
              <a:off x="1043305" y="2298318"/>
              <a:ext cx="409575" cy="408940"/>
            </a:xfrm>
            <a:custGeom>
              <a:avLst/>
              <a:gdLst/>
              <a:ahLst/>
              <a:cxnLst/>
              <a:rect l="l" t="t" r="r" b="b"/>
              <a:pathLst>
                <a:path w="409575" h="408939">
                  <a:moveTo>
                    <a:pt x="409067" y="372110"/>
                  </a:moveTo>
                  <a:lnTo>
                    <a:pt x="36093" y="372110"/>
                  </a:lnTo>
                  <a:lnTo>
                    <a:pt x="36093" y="0"/>
                  </a:lnTo>
                  <a:lnTo>
                    <a:pt x="0" y="0"/>
                  </a:lnTo>
                  <a:lnTo>
                    <a:pt x="0" y="372110"/>
                  </a:lnTo>
                  <a:lnTo>
                    <a:pt x="0" y="408940"/>
                  </a:lnTo>
                  <a:lnTo>
                    <a:pt x="409067" y="408940"/>
                  </a:lnTo>
                  <a:lnTo>
                    <a:pt x="409067" y="372110"/>
                  </a:lnTo>
                  <a:close/>
                </a:path>
                <a:path w="409575" h="408939">
                  <a:moveTo>
                    <a:pt x="409067" y="101650"/>
                  </a:moveTo>
                  <a:lnTo>
                    <a:pt x="312813" y="101650"/>
                  </a:lnTo>
                  <a:lnTo>
                    <a:pt x="348310" y="137147"/>
                  </a:lnTo>
                  <a:lnTo>
                    <a:pt x="300786" y="184670"/>
                  </a:lnTo>
                  <a:lnTo>
                    <a:pt x="264693" y="148577"/>
                  </a:lnTo>
                  <a:lnTo>
                    <a:pt x="204533" y="208737"/>
                  </a:lnTo>
                  <a:lnTo>
                    <a:pt x="168440" y="172631"/>
                  </a:lnTo>
                  <a:lnTo>
                    <a:pt x="59563" y="281520"/>
                  </a:lnTo>
                  <a:lnTo>
                    <a:pt x="84823" y="306793"/>
                  </a:lnTo>
                  <a:lnTo>
                    <a:pt x="168440" y="223164"/>
                  </a:lnTo>
                  <a:lnTo>
                    <a:pt x="204533" y="259270"/>
                  </a:lnTo>
                  <a:lnTo>
                    <a:pt x="264693" y="199110"/>
                  </a:lnTo>
                  <a:lnTo>
                    <a:pt x="300786" y="235204"/>
                  </a:lnTo>
                  <a:lnTo>
                    <a:pt x="373570" y="162407"/>
                  </a:lnTo>
                  <a:lnTo>
                    <a:pt x="409067" y="197904"/>
                  </a:lnTo>
                  <a:lnTo>
                    <a:pt x="409067" y="101650"/>
                  </a:lnTo>
                  <a:close/>
                </a:path>
              </a:pathLst>
            </a:custGeom>
            <a:solidFill>
              <a:srgbClr val="27C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15">
            <a:extLst>
              <a:ext uri="{FF2B5EF4-FFF2-40B4-BE49-F238E27FC236}">
                <a16:creationId xmlns:a16="http://schemas.microsoft.com/office/drawing/2014/main" id="{23CA2B3A-1869-A0DB-2B82-411FE5C007DA}"/>
              </a:ext>
            </a:extLst>
          </p:cNvPr>
          <p:cNvSpPr txBox="1"/>
          <p:nvPr/>
        </p:nvSpPr>
        <p:spPr>
          <a:xfrm>
            <a:off x="1960626" y="2313889"/>
            <a:ext cx="225044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Optimisation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l'UX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0" name="object 16">
            <a:extLst>
              <a:ext uri="{FF2B5EF4-FFF2-40B4-BE49-F238E27FC236}">
                <a16:creationId xmlns:a16="http://schemas.microsoft.com/office/drawing/2014/main" id="{217827CA-7A6E-4A99-6533-4BF41366650D}"/>
              </a:ext>
            </a:extLst>
          </p:cNvPr>
          <p:cNvSpPr txBox="1"/>
          <p:nvPr/>
        </p:nvSpPr>
        <p:spPr>
          <a:xfrm>
            <a:off x="5070728" y="2178761"/>
            <a:ext cx="2254250" cy="6280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1300" spc="-10" dirty="0">
                <a:latin typeface="Calibri"/>
                <a:cs typeface="Calibri"/>
              </a:rPr>
              <a:t>Améliorer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l'expérience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utilisateur </a:t>
            </a:r>
            <a:r>
              <a:rPr sz="1300" dirty="0">
                <a:latin typeface="Calibri"/>
                <a:cs typeface="Calibri"/>
              </a:rPr>
              <a:t>pour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réduire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les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abandons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de </a:t>
            </a:r>
            <a:r>
              <a:rPr sz="1300" spc="-10" dirty="0">
                <a:latin typeface="Calibri"/>
                <a:cs typeface="Calibri"/>
              </a:rPr>
              <a:t>panier.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1" name="object 17">
            <a:extLst>
              <a:ext uri="{FF2B5EF4-FFF2-40B4-BE49-F238E27FC236}">
                <a16:creationId xmlns:a16="http://schemas.microsoft.com/office/drawing/2014/main" id="{DD23549C-1C26-1E66-F893-C2B51933C3D1}"/>
              </a:ext>
            </a:extLst>
          </p:cNvPr>
          <p:cNvGrpSpPr/>
          <p:nvPr/>
        </p:nvGrpSpPr>
        <p:grpSpPr>
          <a:xfrm>
            <a:off x="633412" y="3298316"/>
            <a:ext cx="6910705" cy="1062990"/>
            <a:chOff x="633412" y="3298316"/>
            <a:chExt cx="6910705" cy="1062990"/>
          </a:xfrm>
        </p:grpSpPr>
        <p:sp>
          <p:nvSpPr>
            <p:cNvPr id="62" name="object 18">
              <a:extLst>
                <a:ext uri="{FF2B5EF4-FFF2-40B4-BE49-F238E27FC236}">
                  <a16:creationId xmlns:a16="http://schemas.microsoft.com/office/drawing/2014/main" id="{30507E22-BFF9-141E-5126-A9D33D2A0D7D}"/>
                </a:ext>
              </a:extLst>
            </p:cNvPr>
            <p:cNvSpPr/>
            <p:nvPr/>
          </p:nvSpPr>
          <p:spPr>
            <a:xfrm>
              <a:off x="633412" y="3298316"/>
              <a:ext cx="6910705" cy="1062990"/>
            </a:xfrm>
            <a:custGeom>
              <a:avLst/>
              <a:gdLst/>
              <a:ahLst/>
              <a:cxnLst/>
              <a:rect l="l" t="t" r="r" b="b"/>
              <a:pathLst>
                <a:path w="6910705" h="1062989">
                  <a:moveTo>
                    <a:pt x="6804088" y="0"/>
                  </a:moveTo>
                  <a:lnTo>
                    <a:pt x="106260" y="0"/>
                  </a:lnTo>
                  <a:lnTo>
                    <a:pt x="64899" y="8340"/>
                  </a:lnTo>
                  <a:lnTo>
                    <a:pt x="31122" y="31099"/>
                  </a:lnTo>
                  <a:lnTo>
                    <a:pt x="8350" y="64883"/>
                  </a:lnTo>
                  <a:lnTo>
                    <a:pt x="0" y="106299"/>
                  </a:lnTo>
                  <a:lnTo>
                    <a:pt x="0" y="956310"/>
                  </a:lnTo>
                  <a:lnTo>
                    <a:pt x="8350" y="997672"/>
                  </a:lnTo>
                  <a:lnTo>
                    <a:pt x="31122" y="1031462"/>
                  </a:lnTo>
                  <a:lnTo>
                    <a:pt x="64899" y="1054250"/>
                  </a:lnTo>
                  <a:lnTo>
                    <a:pt x="106260" y="1062609"/>
                  </a:lnTo>
                  <a:lnTo>
                    <a:pt x="6804088" y="1062609"/>
                  </a:lnTo>
                  <a:lnTo>
                    <a:pt x="6845450" y="1054250"/>
                  </a:lnTo>
                  <a:lnTo>
                    <a:pt x="6879240" y="1031462"/>
                  </a:lnTo>
                  <a:lnTo>
                    <a:pt x="6902029" y="997672"/>
                  </a:lnTo>
                  <a:lnTo>
                    <a:pt x="6910387" y="956310"/>
                  </a:lnTo>
                  <a:lnTo>
                    <a:pt x="6910387" y="106299"/>
                  </a:lnTo>
                  <a:lnTo>
                    <a:pt x="6902029" y="64883"/>
                  </a:lnTo>
                  <a:lnTo>
                    <a:pt x="6879240" y="31099"/>
                  </a:lnTo>
                  <a:lnTo>
                    <a:pt x="6845450" y="8340"/>
                  </a:lnTo>
                  <a:lnTo>
                    <a:pt x="6804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4CFD5003-3C7F-639C-8D6C-44E8BC5399B4}"/>
                </a:ext>
              </a:extLst>
            </p:cNvPr>
            <p:cNvSpPr/>
            <p:nvPr/>
          </p:nvSpPr>
          <p:spPr>
            <a:xfrm>
              <a:off x="1043316" y="362585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409063" y="0"/>
                  </a:moveTo>
                  <a:lnTo>
                    <a:pt x="0" y="0"/>
                  </a:lnTo>
                  <a:lnTo>
                    <a:pt x="180469" y="180475"/>
                  </a:lnTo>
                  <a:lnTo>
                    <a:pt x="180469" y="409076"/>
                  </a:lnTo>
                  <a:lnTo>
                    <a:pt x="228594" y="360950"/>
                  </a:lnTo>
                  <a:lnTo>
                    <a:pt x="228594" y="180475"/>
                  </a:lnTo>
                  <a:lnTo>
                    <a:pt x="409063" y="0"/>
                  </a:lnTo>
                  <a:close/>
                </a:path>
              </a:pathLst>
            </a:custGeom>
            <a:solidFill>
              <a:srgbClr val="42B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20">
            <a:extLst>
              <a:ext uri="{FF2B5EF4-FFF2-40B4-BE49-F238E27FC236}">
                <a16:creationId xmlns:a16="http://schemas.microsoft.com/office/drawing/2014/main" id="{73DB6586-1370-785D-2144-519C71F9D5B8}"/>
              </a:ext>
            </a:extLst>
          </p:cNvPr>
          <p:cNvSpPr txBox="1"/>
          <p:nvPr/>
        </p:nvSpPr>
        <p:spPr>
          <a:xfrm>
            <a:off x="1960626" y="3480054"/>
            <a:ext cx="2642235" cy="6705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5"/>
              </a:spcBef>
            </a:pPr>
            <a:r>
              <a:rPr sz="2100" dirty="0">
                <a:latin typeface="Calibri"/>
                <a:cs typeface="Calibri"/>
              </a:rPr>
              <a:t>Ciblage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des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Catégories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50" dirty="0">
                <a:latin typeface="Calibri"/>
                <a:cs typeface="Calibri"/>
              </a:rPr>
              <a:t>à </a:t>
            </a:r>
            <a:r>
              <a:rPr sz="2100" dirty="0">
                <a:latin typeface="Calibri"/>
                <a:cs typeface="Calibri"/>
              </a:rPr>
              <a:t>Fort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Potentiel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5" name="object 21">
            <a:extLst>
              <a:ext uri="{FF2B5EF4-FFF2-40B4-BE49-F238E27FC236}">
                <a16:creationId xmlns:a16="http://schemas.microsoft.com/office/drawing/2014/main" id="{F7FCC242-9308-A4C2-1DD6-B9048DF18EDD}"/>
              </a:ext>
            </a:extLst>
          </p:cNvPr>
          <p:cNvSpPr txBox="1"/>
          <p:nvPr/>
        </p:nvSpPr>
        <p:spPr>
          <a:xfrm>
            <a:off x="5070728" y="3507740"/>
            <a:ext cx="2188210" cy="62738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65"/>
              </a:spcBef>
            </a:pPr>
            <a:r>
              <a:rPr sz="1300" spc="-10" dirty="0">
                <a:latin typeface="Calibri"/>
                <a:cs typeface="Calibri"/>
              </a:rPr>
              <a:t>Concentrer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les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efforts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marketing </a:t>
            </a:r>
            <a:r>
              <a:rPr sz="1300" dirty="0">
                <a:latin typeface="Calibri"/>
                <a:cs typeface="Calibri"/>
              </a:rPr>
              <a:t>sur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les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catégories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générant</a:t>
            </a:r>
            <a:r>
              <a:rPr sz="1300" spc="-25" dirty="0">
                <a:latin typeface="Calibri"/>
                <a:cs typeface="Calibri"/>
              </a:rPr>
              <a:t> des </a:t>
            </a:r>
            <a:r>
              <a:rPr sz="1300" dirty="0">
                <a:latin typeface="Calibri"/>
                <a:cs typeface="Calibri"/>
              </a:rPr>
              <a:t>paniers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élevés.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6" name="object 22">
            <a:extLst>
              <a:ext uri="{FF2B5EF4-FFF2-40B4-BE49-F238E27FC236}">
                <a16:creationId xmlns:a16="http://schemas.microsoft.com/office/drawing/2014/main" id="{7DA751E9-C421-8AE4-B266-99EE20C24488}"/>
              </a:ext>
            </a:extLst>
          </p:cNvPr>
          <p:cNvGrpSpPr/>
          <p:nvPr/>
        </p:nvGrpSpPr>
        <p:grpSpPr>
          <a:xfrm>
            <a:off x="633412" y="4626483"/>
            <a:ext cx="6910705" cy="1062990"/>
            <a:chOff x="633412" y="4626483"/>
            <a:chExt cx="6910705" cy="1062990"/>
          </a:xfrm>
        </p:grpSpPr>
        <p:sp>
          <p:nvSpPr>
            <p:cNvPr id="67" name="object 23">
              <a:extLst>
                <a:ext uri="{FF2B5EF4-FFF2-40B4-BE49-F238E27FC236}">
                  <a16:creationId xmlns:a16="http://schemas.microsoft.com/office/drawing/2014/main" id="{47583F6F-D4BD-4CA5-FA32-83D72E6C4C0F}"/>
                </a:ext>
              </a:extLst>
            </p:cNvPr>
            <p:cNvSpPr/>
            <p:nvPr/>
          </p:nvSpPr>
          <p:spPr>
            <a:xfrm>
              <a:off x="633412" y="4626483"/>
              <a:ext cx="6910705" cy="1062990"/>
            </a:xfrm>
            <a:custGeom>
              <a:avLst/>
              <a:gdLst/>
              <a:ahLst/>
              <a:cxnLst/>
              <a:rect l="l" t="t" r="r" b="b"/>
              <a:pathLst>
                <a:path w="6910705" h="1062989">
                  <a:moveTo>
                    <a:pt x="6804088" y="0"/>
                  </a:moveTo>
                  <a:lnTo>
                    <a:pt x="106260" y="0"/>
                  </a:lnTo>
                  <a:lnTo>
                    <a:pt x="64899" y="8358"/>
                  </a:lnTo>
                  <a:lnTo>
                    <a:pt x="31122" y="31146"/>
                  </a:lnTo>
                  <a:lnTo>
                    <a:pt x="8350" y="64936"/>
                  </a:lnTo>
                  <a:lnTo>
                    <a:pt x="0" y="106299"/>
                  </a:lnTo>
                  <a:lnTo>
                    <a:pt x="0" y="956310"/>
                  </a:lnTo>
                  <a:lnTo>
                    <a:pt x="8350" y="997693"/>
                  </a:lnTo>
                  <a:lnTo>
                    <a:pt x="31122" y="1031481"/>
                  </a:lnTo>
                  <a:lnTo>
                    <a:pt x="64899" y="1054257"/>
                  </a:lnTo>
                  <a:lnTo>
                    <a:pt x="106260" y="1062609"/>
                  </a:lnTo>
                  <a:lnTo>
                    <a:pt x="6804088" y="1062609"/>
                  </a:lnTo>
                  <a:lnTo>
                    <a:pt x="6845450" y="1054257"/>
                  </a:lnTo>
                  <a:lnTo>
                    <a:pt x="6879240" y="1031481"/>
                  </a:lnTo>
                  <a:lnTo>
                    <a:pt x="6902029" y="997693"/>
                  </a:lnTo>
                  <a:lnTo>
                    <a:pt x="6910387" y="956310"/>
                  </a:lnTo>
                  <a:lnTo>
                    <a:pt x="6910387" y="106299"/>
                  </a:lnTo>
                  <a:lnTo>
                    <a:pt x="6902029" y="64936"/>
                  </a:lnTo>
                  <a:lnTo>
                    <a:pt x="6879240" y="31146"/>
                  </a:lnTo>
                  <a:lnTo>
                    <a:pt x="6845450" y="8358"/>
                  </a:lnTo>
                  <a:lnTo>
                    <a:pt x="6804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4">
              <a:extLst>
                <a:ext uri="{FF2B5EF4-FFF2-40B4-BE49-F238E27FC236}">
                  <a16:creationId xmlns:a16="http://schemas.microsoft.com/office/drawing/2014/main" id="{28C9D0FF-E796-EE2F-0CDB-5281F9F566EB}"/>
                </a:ext>
              </a:extLst>
            </p:cNvPr>
            <p:cNvSpPr/>
            <p:nvPr/>
          </p:nvSpPr>
          <p:spPr>
            <a:xfrm>
              <a:off x="1001209" y="4957635"/>
              <a:ext cx="493395" cy="400050"/>
            </a:xfrm>
            <a:custGeom>
              <a:avLst/>
              <a:gdLst/>
              <a:ahLst/>
              <a:cxnLst/>
              <a:rect l="l" t="t" r="r" b="b"/>
              <a:pathLst>
                <a:path w="493394" h="400050">
                  <a:moveTo>
                    <a:pt x="493279" y="116707"/>
                  </a:moveTo>
                  <a:lnTo>
                    <a:pt x="0" y="116707"/>
                  </a:lnTo>
                  <a:lnTo>
                    <a:pt x="44513" y="379599"/>
                  </a:lnTo>
                  <a:lnTo>
                    <a:pt x="47333" y="387523"/>
                  </a:lnTo>
                  <a:lnTo>
                    <a:pt x="52634" y="393811"/>
                  </a:lnTo>
                  <a:lnTo>
                    <a:pt x="59740" y="397956"/>
                  </a:lnTo>
                  <a:lnTo>
                    <a:pt x="67974" y="399451"/>
                  </a:lnTo>
                  <a:lnTo>
                    <a:pt x="424099" y="399451"/>
                  </a:lnTo>
                  <a:lnTo>
                    <a:pt x="450385" y="363356"/>
                  </a:lnTo>
                  <a:lnTo>
                    <a:pt x="78802" y="363356"/>
                  </a:lnTo>
                  <a:lnTo>
                    <a:pt x="69177" y="309213"/>
                  </a:lnTo>
                  <a:lnTo>
                    <a:pt x="459801" y="309213"/>
                  </a:lnTo>
                  <a:lnTo>
                    <a:pt x="463986" y="285150"/>
                  </a:lnTo>
                  <a:lnTo>
                    <a:pt x="64966" y="285150"/>
                  </a:lnTo>
                  <a:lnTo>
                    <a:pt x="55942" y="231007"/>
                  </a:lnTo>
                  <a:lnTo>
                    <a:pt x="473402" y="231007"/>
                  </a:lnTo>
                  <a:lnTo>
                    <a:pt x="477586" y="206944"/>
                  </a:lnTo>
                  <a:lnTo>
                    <a:pt x="51731" y="206944"/>
                  </a:lnTo>
                  <a:lnTo>
                    <a:pt x="42708" y="152802"/>
                  </a:lnTo>
                  <a:lnTo>
                    <a:pt x="487002" y="152802"/>
                  </a:lnTo>
                  <a:lnTo>
                    <a:pt x="493279" y="116707"/>
                  </a:lnTo>
                  <a:close/>
                </a:path>
                <a:path w="493394" h="400050">
                  <a:moveTo>
                    <a:pt x="163021" y="309213"/>
                  </a:moveTo>
                  <a:lnTo>
                    <a:pt x="138958" y="309213"/>
                  </a:lnTo>
                  <a:lnTo>
                    <a:pt x="143771" y="363356"/>
                  </a:lnTo>
                  <a:lnTo>
                    <a:pt x="167833" y="363356"/>
                  </a:lnTo>
                  <a:lnTo>
                    <a:pt x="163021" y="309213"/>
                  </a:lnTo>
                  <a:close/>
                </a:path>
                <a:path w="493394" h="400050">
                  <a:moveTo>
                    <a:pt x="258669" y="309213"/>
                  </a:moveTo>
                  <a:lnTo>
                    <a:pt x="234607" y="309213"/>
                  </a:lnTo>
                  <a:lnTo>
                    <a:pt x="234607" y="363356"/>
                  </a:lnTo>
                  <a:lnTo>
                    <a:pt x="258669" y="363356"/>
                  </a:lnTo>
                  <a:lnTo>
                    <a:pt x="258669" y="309213"/>
                  </a:lnTo>
                  <a:close/>
                </a:path>
                <a:path w="493394" h="400050">
                  <a:moveTo>
                    <a:pt x="354318" y="309213"/>
                  </a:moveTo>
                  <a:lnTo>
                    <a:pt x="329654" y="309213"/>
                  </a:lnTo>
                  <a:lnTo>
                    <a:pt x="324841" y="363356"/>
                  </a:lnTo>
                  <a:lnTo>
                    <a:pt x="349506" y="363356"/>
                  </a:lnTo>
                  <a:lnTo>
                    <a:pt x="354318" y="309213"/>
                  </a:lnTo>
                  <a:close/>
                </a:path>
                <a:path w="493394" h="400050">
                  <a:moveTo>
                    <a:pt x="459801" y="309213"/>
                  </a:moveTo>
                  <a:lnTo>
                    <a:pt x="424099" y="309213"/>
                  </a:lnTo>
                  <a:lnTo>
                    <a:pt x="415076" y="363356"/>
                  </a:lnTo>
                  <a:lnTo>
                    <a:pt x="450385" y="363356"/>
                  </a:lnTo>
                  <a:lnTo>
                    <a:pt x="459801" y="309213"/>
                  </a:lnTo>
                  <a:close/>
                </a:path>
                <a:path w="493394" h="400050">
                  <a:moveTo>
                    <a:pt x="157005" y="231007"/>
                  </a:moveTo>
                  <a:lnTo>
                    <a:pt x="132943" y="231007"/>
                  </a:lnTo>
                  <a:lnTo>
                    <a:pt x="137154" y="285150"/>
                  </a:lnTo>
                  <a:lnTo>
                    <a:pt x="161216" y="285150"/>
                  </a:lnTo>
                  <a:lnTo>
                    <a:pt x="157005" y="231007"/>
                  </a:lnTo>
                  <a:close/>
                </a:path>
                <a:path w="493394" h="400050">
                  <a:moveTo>
                    <a:pt x="258669" y="231007"/>
                  </a:moveTo>
                  <a:lnTo>
                    <a:pt x="234607" y="231007"/>
                  </a:lnTo>
                  <a:lnTo>
                    <a:pt x="234607" y="285150"/>
                  </a:lnTo>
                  <a:lnTo>
                    <a:pt x="258669" y="285150"/>
                  </a:lnTo>
                  <a:lnTo>
                    <a:pt x="258669" y="231007"/>
                  </a:lnTo>
                  <a:close/>
                </a:path>
                <a:path w="493394" h="400050">
                  <a:moveTo>
                    <a:pt x="360334" y="231007"/>
                  </a:moveTo>
                  <a:lnTo>
                    <a:pt x="336271" y="231007"/>
                  </a:lnTo>
                  <a:lnTo>
                    <a:pt x="331459" y="285150"/>
                  </a:lnTo>
                  <a:lnTo>
                    <a:pt x="356123" y="285150"/>
                  </a:lnTo>
                  <a:lnTo>
                    <a:pt x="360334" y="231007"/>
                  </a:lnTo>
                  <a:close/>
                </a:path>
                <a:path w="493394" h="400050">
                  <a:moveTo>
                    <a:pt x="473402" y="231007"/>
                  </a:moveTo>
                  <a:lnTo>
                    <a:pt x="437334" y="231007"/>
                  </a:lnTo>
                  <a:lnTo>
                    <a:pt x="428310" y="285150"/>
                  </a:lnTo>
                  <a:lnTo>
                    <a:pt x="463986" y="285150"/>
                  </a:lnTo>
                  <a:lnTo>
                    <a:pt x="473402" y="231007"/>
                  </a:lnTo>
                  <a:close/>
                </a:path>
                <a:path w="493394" h="400050">
                  <a:moveTo>
                    <a:pt x="150388" y="152802"/>
                  </a:moveTo>
                  <a:lnTo>
                    <a:pt x="126325" y="152802"/>
                  </a:lnTo>
                  <a:lnTo>
                    <a:pt x="131138" y="206944"/>
                  </a:lnTo>
                  <a:lnTo>
                    <a:pt x="155200" y="206944"/>
                  </a:lnTo>
                  <a:lnTo>
                    <a:pt x="150388" y="152802"/>
                  </a:lnTo>
                  <a:close/>
                </a:path>
                <a:path w="493394" h="400050">
                  <a:moveTo>
                    <a:pt x="258669" y="152802"/>
                  </a:moveTo>
                  <a:lnTo>
                    <a:pt x="234607" y="152802"/>
                  </a:lnTo>
                  <a:lnTo>
                    <a:pt x="234607" y="206944"/>
                  </a:lnTo>
                  <a:lnTo>
                    <a:pt x="258669" y="206944"/>
                  </a:lnTo>
                  <a:lnTo>
                    <a:pt x="258669" y="152802"/>
                  </a:lnTo>
                  <a:close/>
                </a:path>
                <a:path w="493394" h="400050">
                  <a:moveTo>
                    <a:pt x="367552" y="152802"/>
                  </a:moveTo>
                  <a:lnTo>
                    <a:pt x="342888" y="152802"/>
                  </a:lnTo>
                  <a:lnTo>
                    <a:pt x="338076" y="206944"/>
                  </a:lnTo>
                  <a:lnTo>
                    <a:pt x="362740" y="206944"/>
                  </a:lnTo>
                  <a:lnTo>
                    <a:pt x="367552" y="152802"/>
                  </a:lnTo>
                  <a:close/>
                </a:path>
                <a:path w="493394" h="400050">
                  <a:moveTo>
                    <a:pt x="487002" y="152802"/>
                  </a:moveTo>
                  <a:lnTo>
                    <a:pt x="451170" y="152802"/>
                  </a:lnTo>
                  <a:lnTo>
                    <a:pt x="441545" y="206944"/>
                  </a:lnTo>
                  <a:lnTo>
                    <a:pt x="477586" y="206944"/>
                  </a:lnTo>
                  <a:lnTo>
                    <a:pt x="487002" y="152802"/>
                  </a:lnTo>
                  <a:close/>
                </a:path>
                <a:path w="493394" h="400050">
                  <a:moveTo>
                    <a:pt x="246638" y="0"/>
                  </a:moveTo>
                  <a:lnTo>
                    <a:pt x="237418" y="874"/>
                  </a:lnTo>
                  <a:lnTo>
                    <a:pt x="238033" y="874"/>
                  </a:lnTo>
                  <a:lnTo>
                    <a:pt x="230546" y="3158"/>
                  </a:lnTo>
                  <a:lnTo>
                    <a:pt x="223459" y="7106"/>
                  </a:lnTo>
                  <a:lnTo>
                    <a:pt x="217161" y="12633"/>
                  </a:lnTo>
                  <a:lnTo>
                    <a:pt x="113091" y="116707"/>
                  </a:lnTo>
                  <a:lnTo>
                    <a:pt x="380185" y="116707"/>
                  </a:lnTo>
                  <a:lnTo>
                    <a:pt x="379587" y="116105"/>
                  </a:lnTo>
                  <a:lnTo>
                    <a:pt x="163622" y="116105"/>
                  </a:lnTo>
                  <a:lnTo>
                    <a:pt x="244232" y="36094"/>
                  </a:lnTo>
                  <a:lnTo>
                    <a:pt x="300042" y="36094"/>
                  </a:lnTo>
                  <a:lnTo>
                    <a:pt x="276716" y="12633"/>
                  </a:lnTo>
                  <a:lnTo>
                    <a:pt x="270325" y="7359"/>
                  </a:lnTo>
                  <a:lnTo>
                    <a:pt x="263031" y="3383"/>
                  </a:lnTo>
                  <a:lnTo>
                    <a:pt x="255060" y="874"/>
                  </a:lnTo>
                  <a:lnTo>
                    <a:pt x="246638" y="0"/>
                  </a:lnTo>
                  <a:close/>
                </a:path>
                <a:path w="493394" h="400050">
                  <a:moveTo>
                    <a:pt x="300042" y="36094"/>
                  </a:moveTo>
                  <a:lnTo>
                    <a:pt x="249646" y="36094"/>
                  </a:lnTo>
                  <a:lnTo>
                    <a:pt x="250849" y="37899"/>
                  </a:lnTo>
                  <a:lnTo>
                    <a:pt x="329654" y="116105"/>
                  </a:lnTo>
                  <a:lnTo>
                    <a:pt x="379587" y="116105"/>
                  </a:lnTo>
                  <a:lnTo>
                    <a:pt x="300042" y="36094"/>
                  </a:lnTo>
                  <a:close/>
                </a:path>
              </a:pathLst>
            </a:custGeom>
            <a:solidFill>
              <a:srgbClr val="3D87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25">
            <a:extLst>
              <a:ext uri="{FF2B5EF4-FFF2-40B4-BE49-F238E27FC236}">
                <a16:creationId xmlns:a16="http://schemas.microsoft.com/office/drawing/2014/main" id="{2359E473-6439-33D8-553E-DEB43FB1E9DA}"/>
              </a:ext>
            </a:extLst>
          </p:cNvPr>
          <p:cNvSpPr txBox="1"/>
          <p:nvPr/>
        </p:nvSpPr>
        <p:spPr>
          <a:xfrm>
            <a:off x="1960626" y="4808601"/>
            <a:ext cx="2903855" cy="6705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5"/>
              </a:spcBef>
            </a:pPr>
            <a:r>
              <a:rPr sz="2100" spc="-10" dirty="0">
                <a:latin typeface="Calibri"/>
                <a:cs typeface="Calibri"/>
              </a:rPr>
              <a:t>Augmentation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Valeur </a:t>
            </a:r>
            <a:r>
              <a:rPr sz="2100" spc="-10" dirty="0">
                <a:latin typeface="Calibri"/>
                <a:cs typeface="Calibri"/>
              </a:rPr>
              <a:t>Moyenne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du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Panier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70" name="object 26">
            <a:extLst>
              <a:ext uri="{FF2B5EF4-FFF2-40B4-BE49-F238E27FC236}">
                <a16:creationId xmlns:a16="http://schemas.microsoft.com/office/drawing/2014/main" id="{AF52E6C0-8063-93DB-2803-50057B15670E}"/>
              </a:ext>
            </a:extLst>
          </p:cNvPr>
          <p:cNvSpPr txBox="1"/>
          <p:nvPr/>
        </p:nvSpPr>
        <p:spPr>
          <a:xfrm>
            <a:off x="5070728" y="4836414"/>
            <a:ext cx="2352675" cy="62738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65"/>
              </a:spcBef>
            </a:pPr>
            <a:r>
              <a:rPr sz="1300" dirty="0">
                <a:latin typeface="Calibri"/>
                <a:cs typeface="Calibri"/>
              </a:rPr>
              <a:t>Utiliser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stratégies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d'upselling</a:t>
            </a:r>
            <a:r>
              <a:rPr sz="1300" spc="50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et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cross-</a:t>
            </a:r>
            <a:r>
              <a:rPr sz="1300" dirty="0">
                <a:latin typeface="Calibri"/>
                <a:cs typeface="Calibri"/>
              </a:rPr>
              <a:t>selling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pour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augmenter </a:t>
            </a:r>
            <a:r>
              <a:rPr sz="1300" dirty="0">
                <a:latin typeface="Calibri"/>
                <a:cs typeface="Calibri"/>
              </a:rPr>
              <a:t>la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valeur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paniers.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1" name="Espace réservé du numéro de diapositive 70">
            <a:extLst>
              <a:ext uri="{FF2B5EF4-FFF2-40B4-BE49-F238E27FC236}">
                <a16:creationId xmlns:a16="http://schemas.microsoft.com/office/drawing/2014/main" id="{0BA52CB2-6B62-34AA-39EA-9E5E029E83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782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Zones de point d’interrogation">
            <a:extLst>
              <a:ext uri="{FF2B5EF4-FFF2-40B4-BE49-F238E27FC236}">
                <a16:creationId xmlns:a16="http://schemas.microsoft.com/office/drawing/2014/main" id="{1387BE4A-316E-C46F-6BB3-109F6C44D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5" r="2" b="13296"/>
          <a:stretch/>
        </p:blipFill>
        <p:spPr>
          <a:xfrm>
            <a:off x="0" y="0"/>
            <a:ext cx="12192000" cy="5654766"/>
          </a:xfrm>
          <a:prstGeom prst="rect">
            <a:avLst/>
          </a:prstGeom>
          <a:noFill/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5486400"/>
            <a:ext cx="11203025" cy="1183640"/>
          </a:xfrm>
        </p:spPr>
        <p:txBody>
          <a:bodyPr vert="horz" wrap="square" lIns="0" tIns="200025" rIns="0" bIns="0" rtlCol="0" anchor="ctr">
            <a:normAutofit/>
          </a:bodyPr>
          <a:lstStyle/>
          <a:p>
            <a:pPr marL="12700" marR="5080">
              <a:spcBef>
                <a:spcPts val="1575"/>
              </a:spcBef>
            </a:pPr>
            <a:r>
              <a:rPr lang="fr-FR" spc="-20" dirty="0">
                <a:solidFill>
                  <a:schemeClr val="bg1"/>
                </a:solidFill>
              </a:rPr>
              <a:t>"MERCI</a:t>
            </a:r>
            <a:r>
              <a:rPr lang="fr-FR" spc="-295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DE</a:t>
            </a:r>
            <a:r>
              <a:rPr lang="fr-FR" spc="-280" dirty="0">
                <a:solidFill>
                  <a:schemeClr val="bg1"/>
                </a:solidFill>
              </a:rPr>
              <a:t> </a:t>
            </a:r>
            <a:r>
              <a:rPr lang="fr-FR" spc="-90" dirty="0">
                <a:solidFill>
                  <a:schemeClr val="bg1"/>
                </a:solidFill>
              </a:rPr>
              <a:t>VOTRE </a:t>
            </a:r>
            <a:r>
              <a:rPr lang="fr-FR" spc="-595" dirty="0">
                <a:solidFill>
                  <a:schemeClr val="bg1"/>
                </a:solidFill>
              </a:rPr>
              <a:t>A</a:t>
            </a:r>
            <a:r>
              <a:rPr lang="fr-FR" spc="145" dirty="0">
                <a:solidFill>
                  <a:schemeClr val="bg1"/>
                </a:solidFill>
              </a:rPr>
              <a:t>T</a:t>
            </a:r>
            <a:r>
              <a:rPr lang="fr-FR" spc="30" dirty="0">
                <a:solidFill>
                  <a:schemeClr val="bg1"/>
                </a:solidFill>
              </a:rPr>
              <a:t>T</a:t>
            </a:r>
            <a:r>
              <a:rPr lang="fr-FR" spc="35" dirty="0">
                <a:solidFill>
                  <a:schemeClr val="bg1"/>
                </a:solidFill>
              </a:rPr>
              <a:t>EN</a:t>
            </a:r>
            <a:r>
              <a:rPr lang="fr-FR" spc="30" dirty="0">
                <a:solidFill>
                  <a:schemeClr val="bg1"/>
                </a:solidFill>
              </a:rPr>
              <a:t>T</a:t>
            </a:r>
            <a:r>
              <a:rPr lang="fr-FR" spc="35" dirty="0">
                <a:solidFill>
                  <a:schemeClr val="bg1"/>
                </a:solidFill>
              </a:rPr>
              <a:t>I</a:t>
            </a:r>
            <a:r>
              <a:rPr lang="fr-FR" spc="25" dirty="0">
                <a:solidFill>
                  <a:schemeClr val="bg1"/>
                </a:solidFill>
              </a:rPr>
              <a:t>ON.</a:t>
            </a:r>
            <a:r>
              <a:rPr lang="fr-FR" spc="85" dirty="0">
                <a:solidFill>
                  <a:schemeClr val="bg1"/>
                </a:solidFill>
              </a:rPr>
              <a:t>"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990F489-9072-CAAB-C162-A7B56DE1E6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49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E2C472A-5A81-A45B-652F-82C00181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F2A21B6-6893-E764-B9D2-29B216874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907940"/>
          </a:xfrm>
          <a:prstGeom prst="rect">
            <a:avLst/>
          </a:prstGeom>
        </p:spPr>
        <p:txBody>
          <a:bodyPr vert="horz" wrap="square" lIns="0" tIns="228599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00"/>
              </a:spcBef>
            </a:pPr>
            <a:r>
              <a:rPr sz="4400" spc="365" dirty="0">
                <a:solidFill>
                  <a:schemeClr val="bg1"/>
                </a:solidFill>
              </a:rPr>
              <a:t>Données</a:t>
            </a:r>
            <a:r>
              <a:rPr sz="4400" spc="290" dirty="0">
                <a:solidFill>
                  <a:schemeClr val="bg1"/>
                </a:solidFill>
              </a:rPr>
              <a:t> </a:t>
            </a:r>
            <a:r>
              <a:rPr sz="4400" spc="375" dirty="0">
                <a:solidFill>
                  <a:schemeClr val="bg1"/>
                </a:solidFill>
              </a:rPr>
              <a:t>de</a:t>
            </a:r>
            <a:r>
              <a:rPr sz="4400" spc="325" dirty="0">
                <a:solidFill>
                  <a:schemeClr val="bg1"/>
                </a:solidFill>
              </a:rPr>
              <a:t> </a:t>
            </a:r>
            <a:r>
              <a:rPr sz="4400" spc="300" dirty="0">
                <a:solidFill>
                  <a:schemeClr val="bg1"/>
                </a:solidFill>
              </a:rPr>
              <a:t>tests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3752AC8-D4DD-FECE-5C91-936C0A3566DD}"/>
              </a:ext>
            </a:extLst>
          </p:cNvPr>
          <p:cNvSpPr txBox="1"/>
          <p:nvPr/>
        </p:nvSpPr>
        <p:spPr>
          <a:xfrm>
            <a:off x="6093822" y="2057400"/>
            <a:ext cx="5032375" cy="782265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226060" rIns="0" bIns="0" rtlCol="0">
            <a:spAutoFit/>
          </a:bodyPr>
          <a:lstStyle/>
          <a:p>
            <a:pPr marL="90805" marR="656590">
              <a:lnSpc>
                <a:spcPct val="100000"/>
              </a:lnSpc>
              <a:spcBef>
                <a:spcPts val="1780"/>
              </a:spcBef>
            </a:pP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Les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chemeClr val="bg1"/>
                </a:solidFill>
                <a:latin typeface="Cambria"/>
                <a:cs typeface="Cambria"/>
              </a:rPr>
              <a:t>données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tests,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transactions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et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produit,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ont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14" dirty="0">
                <a:solidFill>
                  <a:schemeClr val="bg1"/>
                </a:solidFill>
                <a:latin typeface="Cambria"/>
                <a:cs typeface="Cambria"/>
              </a:rPr>
              <a:t>été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supprimées.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0F6D8A4-9205-477C-2FEA-47E825F28D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304" y="2302607"/>
            <a:ext cx="4071757" cy="1569016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7F3F353B-F784-FF09-9E21-471EE826819C}"/>
              </a:ext>
            </a:extLst>
          </p:cNvPr>
          <p:cNvSpPr txBox="1"/>
          <p:nvPr/>
        </p:nvSpPr>
        <p:spPr>
          <a:xfrm>
            <a:off x="550265" y="1680209"/>
            <a:ext cx="2587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200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transactions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tests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CF067E1-6D79-8828-8A63-C87756FB04A9}"/>
              </a:ext>
            </a:extLst>
          </p:cNvPr>
          <p:cNvSpPr/>
          <p:nvPr/>
        </p:nvSpPr>
        <p:spPr>
          <a:xfrm>
            <a:off x="4995202" y="3706126"/>
            <a:ext cx="643255" cy="707390"/>
          </a:xfrm>
          <a:custGeom>
            <a:avLst/>
            <a:gdLst/>
            <a:ahLst/>
            <a:cxnLst/>
            <a:rect l="l" t="t" r="r" b="b"/>
            <a:pathLst>
              <a:path w="643254" h="707389">
                <a:moveTo>
                  <a:pt x="349694" y="433705"/>
                </a:moveTo>
                <a:lnTo>
                  <a:pt x="335432" y="405028"/>
                </a:lnTo>
                <a:lnTo>
                  <a:pt x="329031" y="401574"/>
                </a:lnTo>
                <a:lnTo>
                  <a:pt x="318363" y="395833"/>
                </a:lnTo>
                <a:lnTo>
                  <a:pt x="318363" y="433705"/>
                </a:lnTo>
                <a:lnTo>
                  <a:pt x="310146" y="442112"/>
                </a:lnTo>
                <a:lnTo>
                  <a:pt x="285737" y="452780"/>
                </a:lnTo>
                <a:lnTo>
                  <a:pt x="245516" y="461949"/>
                </a:lnTo>
                <a:lnTo>
                  <a:pt x="189852" y="465836"/>
                </a:lnTo>
                <a:lnTo>
                  <a:pt x="134200" y="461949"/>
                </a:lnTo>
                <a:lnTo>
                  <a:pt x="93980" y="452780"/>
                </a:lnTo>
                <a:lnTo>
                  <a:pt x="69570" y="442112"/>
                </a:lnTo>
                <a:lnTo>
                  <a:pt x="65366" y="437819"/>
                </a:lnTo>
                <a:lnTo>
                  <a:pt x="65366" y="608812"/>
                </a:lnTo>
                <a:lnTo>
                  <a:pt x="19265" y="568236"/>
                </a:lnTo>
                <a:lnTo>
                  <a:pt x="15659" y="539229"/>
                </a:lnTo>
                <a:lnTo>
                  <a:pt x="21247" y="505853"/>
                </a:lnTo>
                <a:lnTo>
                  <a:pt x="35648" y="469849"/>
                </a:lnTo>
                <a:lnTo>
                  <a:pt x="65366" y="608812"/>
                </a:lnTo>
                <a:lnTo>
                  <a:pt x="65366" y="437819"/>
                </a:lnTo>
                <a:lnTo>
                  <a:pt x="134200" y="405472"/>
                </a:lnTo>
                <a:lnTo>
                  <a:pt x="189852" y="401574"/>
                </a:lnTo>
                <a:lnTo>
                  <a:pt x="245516" y="405472"/>
                </a:lnTo>
                <a:lnTo>
                  <a:pt x="285737" y="414629"/>
                </a:lnTo>
                <a:lnTo>
                  <a:pt x="310146" y="425297"/>
                </a:lnTo>
                <a:lnTo>
                  <a:pt x="318363" y="433705"/>
                </a:lnTo>
                <a:lnTo>
                  <a:pt x="318363" y="395833"/>
                </a:lnTo>
                <a:lnTo>
                  <a:pt x="298284" y="385013"/>
                </a:lnTo>
                <a:lnTo>
                  <a:pt x="246684" y="373278"/>
                </a:lnTo>
                <a:lnTo>
                  <a:pt x="189052" y="369455"/>
                </a:lnTo>
                <a:lnTo>
                  <a:pt x="131419" y="373278"/>
                </a:lnTo>
                <a:lnTo>
                  <a:pt x="79819" y="385013"/>
                </a:lnTo>
                <a:lnTo>
                  <a:pt x="42672" y="405028"/>
                </a:lnTo>
                <a:lnTo>
                  <a:pt x="28409" y="433705"/>
                </a:lnTo>
                <a:lnTo>
                  <a:pt x="28409" y="436118"/>
                </a:lnTo>
                <a:lnTo>
                  <a:pt x="29222" y="441744"/>
                </a:lnTo>
                <a:lnTo>
                  <a:pt x="29222" y="442544"/>
                </a:lnTo>
                <a:lnTo>
                  <a:pt x="30022" y="445757"/>
                </a:lnTo>
                <a:lnTo>
                  <a:pt x="34836" y="468249"/>
                </a:lnTo>
                <a:lnTo>
                  <a:pt x="29959" y="445909"/>
                </a:lnTo>
                <a:lnTo>
                  <a:pt x="9105" y="491464"/>
                </a:lnTo>
                <a:lnTo>
                  <a:pt x="0" y="534314"/>
                </a:lnTo>
                <a:lnTo>
                  <a:pt x="3708" y="572033"/>
                </a:lnTo>
                <a:lnTo>
                  <a:pt x="21183" y="602386"/>
                </a:lnTo>
                <a:lnTo>
                  <a:pt x="55410" y="622490"/>
                </a:lnTo>
                <a:lnTo>
                  <a:pt x="74193" y="626478"/>
                </a:lnTo>
                <a:lnTo>
                  <a:pt x="84632" y="626478"/>
                </a:lnTo>
                <a:lnTo>
                  <a:pt x="126834" y="620509"/>
                </a:lnTo>
                <a:lnTo>
                  <a:pt x="172186" y="603389"/>
                </a:lnTo>
                <a:lnTo>
                  <a:pt x="218147" y="576326"/>
                </a:lnTo>
                <a:lnTo>
                  <a:pt x="262140" y="540537"/>
                </a:lnTo>
                <a:lnTo>
                  <a:pt x="277406" y="525272"/>
                </a:lnTo>
                <a:lnTo>
                  <a:pt x="279006" y="523671"/>
                </a:lnTo>
                <a:lnTo>
                  <a:pt x="279806" y="523671"/>
                </a:lnTo>
                <a:lnTo>
                  <a:pt x="281419" y="524471"/>
                </a:lnTo>
                <a:lnTo>
                  <a:pt x="291058" y="524471"/>
                </a:lnTo>
                <a:lnTo>
                  <a:pt x="291858" y="523671"/>
                </a:lnTo>
                <a:lnTo>
                  <a:pt x="298284" y="517245"/>
                </a:lnTo>
                <a:lnTo>
                  <a:pt x="298284" y="499567"/>
                </a:lnTo>
                <a:lnTo>
                  <a:pt x="291058" y="492340"/>
                </a:lnTo>
                <a:lnTo>
                  <a:pt x="273392" y="492340"/>
                </a:lnTo>
                <a:lnTo>
                  <a:pt x="266153" y="499567"/>
                </a:lnTo>
                <a:lnTo>
                  <a:pt x="266153" y="511619"/>
                </a:lnTo>
                <a:lnTo>
                  <a:pt x="266966" y="513219"/>
                </a:lnTo>
                <a:lnTo>
                  <a:pt x="254914" y="525272"/>
                </a:lnTo>
                <a:lnTo>
                  <a:pt x="251701" y="520458"/>
                </a:lnTo>
                <a:lnTo>
                  <a:pt x="250088" y="514832"/>
                </a:lnTo>
                <a:lnTo>
                  <a:pt x="250088" y="508406"/>
                </a:lnTo>
                <a:lnTo>
                  <a:pt x="252628" y="495935"/>
                </a:lnTo>
                <a:lnTo>
                  <a:pt x="259537" y="485711"/>
                </a:lnTo>
                <a:lnTo>
                  <a:pt x="269748" y="478815"/>
                </a:lnTo>
                <a:lnTo>
                  <a:pt x="282219" y="476275"/>
                </a:lnTo>
                <a:lnTo>
                  <a:pt x="294690" y="478815"/>
                </a:lnTo>
                <a:lnTo>
                  <a:pt x="304914" y="485711"/>
                </a:lnTo>
                <a:lnTo>
                  <a:pt x="311810" y="495935"/>
                </a:lnTo>
                <a:lnTo>
                  <a:pt x="314350" y="508406"/>
                </a:lnTo>
                <a:lnTo>
                  <a:pt x="312089" y="520319"/>
                </a:lnTo>
                <a:lnTo>
                  <a:pt x="305917" y="530199"/>
                </a:lnTo>
                <a:lnTo>
                  <a:pt x="296735" y="537210"/>
                </a:lnTo>
                <a:lnTo>
                  <a:pt x="285432" y="540537"/>
                </a:lnTo>
                <a:lnTo>
                  <a:pt x="280619" y="545350"/>
                </a:lnTo>
                <a:lnTo>
                  <a:pt x="276606" y="550176"/>
                </a:lnTo>
                <a:lnTo>
                  <a:pt x="272580" y="553389"/>
                </a:lnTo>
                <a:lnTo>
                  <a:pt x="226961" y="590359"/>
                </a:lnTo>
                <a:lnTo>
                  <a:pt x="178714" y="618451"/>
                </a:lnTo>
                <a:lnTo>
                  <a:pt x="130606" y="636295"/>
                </a:lnTo>
                <a:lnTo>
                  <a:pt x="85445" y="642543"/>
                </a:lnTo>
                <a:lnTo>
                  <a:pt x="77406" y="642543"/>
                </a:lnTo>
                <a:lnTo>
                  <a:pt x="73393" y="641743"/>
                </a:lnTo>
                <a:lnTo>
                  <a:pt x="77406" y="661022"/>
                </a:lnTo>
                <a:lnTo>
                  <a:pt x="87858" y="679018"/>
                </a:lnTo>
                <a:lnTo>
                  <a:pt x="112242" y="693547"/>
                </a:lnTo>
                <a:lnTo>
                  <a:pt x="147320" y="703262"/>
                </a:lnTo>
                <a:lnTo>
                  <a:pt x="189852" y="706805"/>
                </a:lnTo>
                <a:lnTo>
                  <a:pt x="232384" y="703262"/>
                </a:lnTo>
                <a:lnTo>
                  <a:pt x="267462" y="693547"/>
                </a:lnTo>
                <a:lnTo>
                  <a:pt x="291846" y="679018"/>
                </a:lnTo>
                <a:lnTo>
                  <a:pt x="302298" y="661022"/>
                </a:lnTo>
                <a:lnTo>
                  <a:pt x="306222" y="642543"/>
                </a:lnTo>
                <a:lnTo>
                  <a:pt x="341553" y="476275"/>
                </a:lnTo>
                <a:lnTo>
                  <a:pt x="342912" y="469849"/>
                </a:lnTo>
                <a:lnTo>
                  <a:pt x="343255" y="468249"/>
                </a:lnTo>
                <a:lnTo>
                  <a:pt x="343763" y="465836"/>
                </a:lnTo>
                <a:lnTo>
                  <a:pt x="348716" y="442544"/>
                </a:lnTo>
                <a:lnTo>
                  <a:pt x="348805" y="442112"/>
                </a:lnTo>
                <a:lnTo>
                  <a:pt x="348881" y="441744"/>
                </a:lnTo>
                <a:lnTo>
                  <a:pt x="349694" y="436118"/>
                </a:lnTo>
                <a:lnTo>
                  <a:pt x="349694" y="433705"/>
                </a:lnTo>
                <a:close/>
              </a:path>
              <a:path w="643254" h="707389">
                <a:moveTo>
                  <a:pt x="642848" y="520458"/>
                </a:moveTo>
                <a:lnTo>
                  <a:pt x="617156" y="482701"/>
                </a:lnTo>
                <a:lnTo>
                  <a:pt x="570560" y="474675"/>
                </a:lnTo>
                <a:lnTo>
                  <a:pt x="544868" y="436918"/>
                </a:lnTo>
                <a:lnTo>
                  <a:pt x="626783" y="0"/>
                </a:lnTo>
                <a:lnTo>
                  <a:pt x="577799" y="0"/>
                </a:lnTo>
                <a:lnTo>
                  <a:pt x="497471" y="427278"/>
                </a:lnTo>
                <a:lnTo>
                  <a:pt x="459727" y="452983"/>
                </a:lnTo>
                <a:lnTo>
                  <a:pt x="413143" y="444144"/>
                </a:lnTo>
                <a:lnTo>
                  <a:pt x="400240" y="444322"/>
                </a:lnTo>
                <a:lnTo>
                  <a:pt x="388848" y="449173"/>
                </a:lnTo>
                <a:lnTo>
                  <a:pt x="380161" y="457923"/>
                </a:lnTo>
                <a:lnTo>
                  <a:pt x="375386" y="469849"/>
                </a:lnTo>
                <a:lnTo>
                  <a:pt x="372986" y="482701"/>
                </a:lnTo>
                <a:lnTo>
                  <a:pt x="411530" y="489927"/>
                </a:lnTo>
                <a:lnTo>
                  <a:pt x="408762" y="516877"/>
                </a:lnTo>
                <a:lnTo>
                  <a:pt x="400951" y="552462"/>
                </a:lnTo>
                <a:lnTo>
                  <a:pt x="385914" y="595299"/>
                </a:lnTo>
                <a:lnTo>
                  <a:pt x="361518" y="643991"/>
                </a:lnTo>
                <a:lnTo>
                  <a:pt x="325589" y="697166"/>
                </a:lnTo>
                <a:lnTo>
                  <a:pt x="370573" y="697166"/>
                </a:lnTo>
                <a:lnTo>
                  <a:pt x="386130" y="670852"/>
                </a:lnTo>
                <a:lnTo>
                  <a:pt x="400735" y="651751"/>
                </a:lnTo>
                <a:lnTo>
                  <a:pt x="415556" y="640930"/>
                </a:lnTo>
                <a:lnTo>
                  <a:pt x="419100" y="645655"/>
                </a:lnTo>
                <a:lnTo>
                  <a:pt x="403009" y="680694"/>
                </a:lnTo>
                <a:lnTo>
                  <a:pt x="404304" y="697166"/>
                </a:lnTo>
                <a:lnTo>
                  <a:pt x="449287" y="697166"/>
                </a:lnTo>
                <a:lnTo>
                  <a:pt x="462140" y="687019"/>
                </a:lnTo>
                <a:lnTo>
                  <a:pt x="491756" y="645655"/>
                </a:lnTo>
                <a:lnTo>
                  <a:pt x="505510" y="640930"/>
                </a:lnTo>
                <a:lnTo>
                  <a:pt x="507771" y="652094"/>
                </a:lnTo>
                <a:lnTo>
                  <a:pt x="502500" y="669950"/>
                </a:lnTo>
                <a:lnTo>
                  <a:pt x="498729" y="687362"/>
                </a:lnTo>
                <a:lnTo>
                  <a:pt x="505510" y="697166"/>
                </a:lnTo>
                <a:lnTo>
                  <a:pt x="539242" y="697166"/>
                </a:lnTo>
                <a:lnTo>
                  <a:pt x="553720" y="684225"/>
                </a:lnTo>
                <a:lnTo>
                  <a:pt x="561124" y="658710"/>
                </a:lnTo>
                <a:lnTo>
                  <a:pt x="567029" y="631532"/>
                </a:lnTo>
                <a:lnTo>
                  <a:pt x="576986" y="613625"/>
                </a:lnTo>
                <a:lnTo>
                  <a:pt x="583209" y="622947"/>
                </a:lnTo>
                <a:lnTo>
                  <a:pt x="585127" y="652081"/>
                </a:lnTo>
                <a:lnTo>
                  <a:pt x="584225" y="697166"/>
                </a:lnTo>
                <a:lnTo>
                  <a:pt x="640448" y="697166"/>
                </a:lnTo>
                <a:lnTo>
                  <a:pt x="624166" y="647407"/>
                </a:lnTo>
                <a:lnTo>
                  <a:pt x="615048" y="600379"/>
                </a:lnTo>
                <a:lnTo>
                  <a:pt x="611187" y="559358"/>
                </a:lnTo>
                <a:lnTo>
                  <a:pt x="610730" y="527685"/>
                </a:lnTo>
                <a:lnTo>
                  <a:pt x="640448" y="533311"/>
                </a:lnTo>
                <a:lnTo>
                  <a:pt x="642848" y="52045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0FDA2B2-8E45-A8F3-946F-3D9E2A1611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656" y="5098598"/>
            <a:ext cx="1982592" cy="518956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73988BA0-0159-E1FC-41D7-09EF8EF15939}"/>
              </a:ext>
            </a:extLst>
          </p:cNvPr>
          <p:cNvSpPr txBox="1"/>
          <p:nvPr/>
        </p:nvSpPr>
        <p:spPr>
          <a:xfrm>
            <a:off x="550265" y="4534027"/>
            <a:ext cx="337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0" dirty="0">
                <a:solidFill>
                  <a:schemeClr val="bg1"/>
                </a:solidFill>
                <a:latin typeface="Cambria"/>
                <a:cs typeface="Cambria"/>
              </a:rPr>
              <a:t>Produit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T_0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avec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prix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négatif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1B47C6E-54EF-B4B7-8D7A-A49BA003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317" y="4077502"/>
            <a:ext cx="1790855" cy="58679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CC1AE8-6DCF-1F3A-12B7-C2CE34939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4100363"/>
            <a:ext cx="1752752" cy="5410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E84468-BA22-5AB3-9ECD-A483C29645A9}"/>
              </a:ext>
            </a:extLst>
          </p:cNvPr>
          <p:cNvSpPr txBox="1"/>
          <p:nvPr/>
        </p:nvSpPr>
        <p:spPr>
          <a:xfrm>
            <a:off x="6093822" y="31304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spc="110" dirty="0">
                <a:solidFill>
                  <a:schemeClr val="bg1"/>
                </a:solidFill>
                <a:latin typeface="Cambria"/>
                <a:cs typeface="Cambria"/>
              </a:rPr>
              <a:t>Client test pour déterminer le genre</a:t>
            </a:r>
            <a:endParaRPr lang="fr-FR"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DF8B5EB-C0BF-BCBD-4DA4-20355A8A30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0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8BDC454-C336-8B2F-40BB-91D50A03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B06569B5-8D40-564A-B539-C1A3F09DDFBE}"/>
              </a:ext>
            </a:extLst>
          </p:cNvPr>
          <p:cNvGrpSpPr/>
          <p:nvPr/>
        </p:nvGrpSpPr>
        <p:grpSpPr>
          <a:xfrm>
            <a:off x="3429000" y="381000"/>
            <a:ext cx="8567928" cy="3215641"/>
            <a:chOff x="1261872" y="365759"/>
            <a:chExt cx="10424160" cy="411853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607E112-980F-323B-F6F7-A1AD81F581D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872" y="365759"/>
              <a:ext cx="2624328" cy="624841"/>
            </a:xfrm>
            <a:prstGeom prst="rect">
              <a:avLst/>
            </a:prstGeom>
          </p:spPr>
        </p:pic>
        <p:pic>
          <p:nvPicPr>
            <p:cNvPr id="5" name="object 5" descr="Un livre ouvert">
              <a:extLst>
                <a:ext uri="{FF2B5EF4-FFF2-40B4-BE49-F238E27FC236}">
                  <a16:creationId xmlns:a16="http://schemas.microsoft.com/office/drawing/2014/main" id="{200CA877-5E96-92D2-080F-3D307249773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0448" y="602814"/>
              <a:ext cx="5815584" cy="3881481"/>
            </a:xfrm>
            <a:prstGeom prst="rect">
              <a:avLst/>
            </a:prstGeom>
          </p:spPr>
        </p:pic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CBE87DA1-5E03-202A-7FA2-577F46A607B5}"/>
              </a:ext>
            </a:extLst>
          </p:cNvPr>
          <p:cNvSpPr txBox="1">
            <a:spLocks/>
          </p:cNvSpPr>
          <p:nvPr/>
        </p:nvSpPr>
        <p:spPr>
          <a:xfrm>
            <a:off x="838200" y="1746680"/>
            <a:ext cx="6138876" cy="3364639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8159"/>
              </a:lnSpc>
              <a:spcBef>
                <a:spcPts val="1575"/>
              </a:spcBef>
            </a:pPr>
            <a:r>
              <a:rPr lang="fr-FR" sz="8000" spc="-20" dirty="0">
                <a:solidFill>
                  <a:srgbClr val="FFFFFF"/>
                </a:solidFill>
              </a:rPr>
              <a:t>"MERCI</a:t>
            </a:r>
            <a:r>
              <a:rPr lang="fr-FR" sz="8000" spc="-295" dirty="0">
                <a:solidFill>
                  <a:srgbClr val="FFFFFF"/>
                </a:solidFill>
              </a:rPr>
              <a:t> </a:t>
            </a:r>
            <a:r>
              <a:rPr lang="fr-FR" sz="8000" dirty="0">
                <a:solidFill>
                  <a:srgbClr val="FFFFFF"/>
                </a:solidFill>
              </a:rPr>
              <a:t>DE</a:t>
            </a:r>
            <a:r>
              <a:rPr lang="fr-FR" sz="8000" spc="-280" dirty="0">
                <a:solidFill>
                  <a:srgbClr val="FFFFFF"/>
                </a:solidFill>
              </a:rPr>
              <a:t> </a:t>
            </a:r>
            <a:r>
              <a:rPr lang="fr-FR" sz="8000" spc="-90" dirty="0">
                <a:solidFill>
                  <a:srgbClr val="FFFFFF"/>
                </a:solidFill>
              </a:rPr>
              <a:t>VOTRE </a:t>
            </a:r>
            <a:r>
              <a:rPr lang="fr-FR" sz="8000" spc="-595" dirty="0">
                <a:solidFill>
                  <a:srgbClr val="FFFFFF"/>
                </a:solidFill>
              </a:rPr>
              <a:t>A</a:t>
            </a:r>
            <a:r>
              <a:rPr lang="fr-FR" sz="8000" spc="145" dirty="0">
                <a:solidFill>
                  <a:srgbClr val="FFFFFF"/>
                </a:solidFill>
              </a:rPr>
              <a:t>T</a:t>
            </a:r>
            <a:r>
              <a:rPr lang="fr-FR" sz="8000" spc="30" dirty="0">
                <a:solidFill>
                  <a:srgbClr val="FFFFFF"/>
                </a:solidFill>
              </a:rPr>
              <a:t>T</a:t>
            </a:r>
            <a:r>
              <a:rPr lang="fr-FR" sz="8000" spc="35" dirty="0">
                <a:solidFill>
                  <a:srgbClr val="FFFFFF"/>
                </a:solidFill>
              </a:rPr>
              <a:t>EN</a:t>
            </a:r>
            <a:r>
              <a:rPr lang="fr-FR" sz="8000" spc="30" dirty="0">
                <a:solidFill>
                  <a:srgbClr val="FFFFFF"/>
                </a:solidFill>
              </a:rPr>
              <a:t>T</a:t>
            </a:r>
            <a:r>
              <a:rPr lang="fr-FR" sz="8000" spc="35" dirty="0">
                <a:solidFill>
                  <a:srgbClr val="FFFFFF"/>
                </a:solidFill>
              </a:rPr>
              <a:t>I</a:t>
            </a:r>
            <a:r>
              <a:rPr lang="fr-FR" sz="8000" spc="25" dirty="0">
                <a:solidFill>
                  <a:srgbClr val="FFFFFF"/>
                </a:solidFill>
              </a:rPr>
              <a:t>ON.</a:t>
            </a:r>
            <a:r>
              <a:rPr lang="fr-FR" sz="8000" spc="85" dirty="0">
                <a:solidFill>
                  <a:srgbClr val="FFFFFF"/>
                </a:solidFill>
              </a:rPr>
              <a:t>"</a:t>
            </a:r>
            <a:endParaRPr lang="fr-FR" sz="80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659668-C339-9CE0-3687-FC904CF975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6631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52A1B4-FF0E-3FCE-AE2D-FE7F7C9F8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A26D728-1848-9507-452D-4494D0FD44B6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77600" cy="1261499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8159"/>
              </a:lnSpc>
              <a:spcBef>
                <a:spcPts val="1575"/>
              </a:spcBef>
            </a:pPr>
            <a:r>
              <a:rPr lang="fr-FR" sz="8000" spc="-20" dirty="0">
                <a:solidFill>
                  <a:srgbClr val="FFFFFF"/>
                </a:solidFill>
              </a:rPr>
              <a:t>Annexe</a:t>
            </a:r>
            <a:endParaRPr lang="fr-FR" sz="8000" dirty="0"/>
          </a:p>
        </p:txBody>
      </p:sp>
      <p:pic>
        <p:nvPicPr>
          <p:cNvPr id="5" name="Image 4" descr="Gros plan des mains tenant un livre ouvert">
            <a:extLst>
              <a:ext uri="{FF2B5EF4-FFF2-40B4-BE49-F238E27FC236}">
                <a16:creationId xmlns:a16="http://schemas.microsoft.com/office/drawing/2014/main" id="{5AD85570-7680-4A18-C5DD-F269A816EC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20368"/>
            <a:ext cx="6324600" cy="4217264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4ABD9D-DAE6-79A7-F897-ACEF7E3459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651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435" y="1955905"/>
            <a:ext cx="5011905" cy="39960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3080" y="355218"/>
            <a:ext cx="945197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310" dirty="0">
                <a:solidFill>
                  <a:schemeClr val="bg1"/>
                </a:solidFill>
              </a:rPr>
              <a:t>Vue</a:t>
            </a:r>
            <a:r>
              <a:rPr spc="295" dirty="0">
                <a:solidFill>
                  <a:schemeClr val="bg1"/>
                </a:solidFill>
              </a:rPr>
              <a:t> </a:t>
            </a:r>
            <a:r>
              <a:rPr spc="270" dirty="0">
                <a:solidFill>
                  <a:schemeClr val="bg1"/>
                </a:solidFill>
              </a:rPr>
              <a:t>globale</a:t>
            </a:r>
            <a:r>
              <a:rPr spc="295" dirty="0">
                <a:solidFill>
                  <a:schemeClr val="bg1"/>
                </a:solidFill>
              </a:rPr>
              <a:t> </a:t>
            </a:r>
            <a:r>
              <a:rPr spc="330" dirty="0">
                <a:solidFill>
                  <a:schemeClr val="bg1"/>
                </a:solidFill>
              </a:rPr>
              <a:t>des</a:t>
            </a:r>
            <a:r>
              <a:rPr spc="310" dirty="0">
                <a:solidFill>
                  <a:schemeClr val="bg1"/>
                </a:solidFill>
              </a:rPr>
              <a:t> </a:t>
            </a:r>
            <a:r>
              <a:rPr spc="240" dirty="0">
                <a:solidFill>
                  <a:schemeClr val="bg1"/>
                </a:solidFill>
              </a:rPr>
              <a:t>corrélations</a:t>
            </a:r>
            <a:r>
              <a:rPr spc="315" dirty="0">
                <a:solidFill>
                  <a:schemeClr val="bg1"/>
                </a:solidFill>
              </a:rPr>
              <a:t> </a:t>
            </a:r>
            <a:r>
              <a:rPr spc="215" dirty="0">
                <a:solidFill>
                  <a:schemeClr val="bg1"/>
                </a:solidFill>
              </a:rPr>
              <a:t>linéaires </a:t>
            </a:r>
            <a:r>
              <a:rPr spc="229" dirty="0">
                <a:solidFill>
                  <a:schemeClr val="bg1"/>
                </a:solidFill>
              </a:rPr>
              <a:t>entre</a:t>
            </a:r>
            <a:r>
              <a:rPr spc="295" dirty="0">
                <a:solidFill>
                  <a:schemeClr val="bg1"/>
                </a:solidFill>
              </a:rPr>
              <a:t> </a:t>
            </a:r>
            <a:r>
              <a:rPr spc="270" dirty="0">
                <a:solidFill>
                  <a:schemeClr val="bg1"/>
                </a:solidFill>
              </a:rPr>
              <a:t>les</a:t>
            </a:r>
            <a:r>
              <a:rPr spc="305" dirty="0">
                <a:solidFill>
                  <a:schemeClr val="bg1"/>
                </a:solidFill>
              </a:rPr>
              <a:t> </a:t>
            </a:r>
            <a:r>
              <a:rPr spc="245" dirty="0">
                <a:solidFill>
                  <a:schemeClr val="bg1"/>
                </a:solidFill>
              </a:rPr>
              <a:t>variables</a:t>
            </a:r>
            <a:r>
              <a:rPr spc="315" dirty="0">
                <a:solidFill>
                  <a:schemeClr val="bg1"/>
                </a:solidFill>
              </a:rPr>
              <a:t> </a:t>
            </a:r>
            <a:r>
              <a:rPr spc="250" dirty="0">
                <a:solidFill>
                  <a:schemeClr val="bg1"/>
                </a:solidFill>
              </a:rPr>
              <a:t>quantitatives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85430" y="2971800"/>
            <a:ext cx="3622675" cy="2753318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2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corrélations</a:t>
            </a:r>
            <a:r>
              <a:rPr sz="1800" spc="17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fortes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chemeClr val="bg1"/>
                </a:solidFill>
                <a:latin typeface="Cambria"/>
                <a:cs typeface="Cambria"/>
              </a:rPr>
              <a:t>(r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&gt;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chemeClr val="bg1"/>
                </a:solidFill>
                <a:latin typeface="Cambria"/>
                <a:cs typeface="Cambria"/>
              </a:rPr>
              <a:t>0,5)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77825" indent="-286385">
              <a:lnSpc>
                <a:spcPct val="100000"/>
              </a:lnSpc>
              <a:buChar char="-"/>
              <a:tabLst>
                <a:tab pos="377825" algn="l"/>
              </a:tabLst>
            </a:pP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Fréquence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achats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14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montant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total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achats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R="136525" algn="r">
              <a:lnSpc>
                <a:spcPct val="100000"/>
              </a:lnSpc>
            </a:pP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plus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on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achète,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plus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le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montant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est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élevé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chemeClr val="bg1"/>
                </a:solidFill>
                <a:latin typeface="Cambria"/>
                <a:cs typeface="Cambria"/>
              </a:rPr>
              <a:t>(logique).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286385" marR="189230" indent="-286385" algn="r">
              <a:lnSpc>
                <a:spcPct val="100000"/>
              </a:lnSpc>
              <a:buChar char="-"/>
              <a:tabLst>
                <a:tab pos="286385" algn="l"/>
              </a:tabLst>
            </a:pP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Age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14" dirty="0">
                <a:solidFill>
                  <a:schemeClr val="bg1"/>
                </a:solidFill>
                <a:latin typeface="Cambria"/>
                <a:cs typeface="Cambria"/>
              </a:rPr>
              <a:t>et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panier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moyen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plus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l’âge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augmente,</a:t>
            </a:r>
            <a:r>
              <a:rPr sz="1800" spc="229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plus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chemeClr val="bg1"/>
                </a:solidFill>
                <a:latin typeface="Cambria"/>
                <a:cs typeface="Cambria"/>
              </a:rPr>
              <a:t>le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377825">
              <a:lnSpc>
                <a:spcPct val="100000"/>
              </a:lnSpc>
            </a:pP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montant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du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panier</a:t>
            </a:r>
            <a:r>
              <a:rPr sz="1800" spc="2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moyen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est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faible.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i="1" spc="70" dirty="0">
                <a:solidFill>
                  <a:schemeClr val="bg1"/>
                </a:solidFill>
                <a:latin typeface="Trebuchet MS"/>
                <a:cs typeface="Trebuchet MS"/>
              </a:rPr>
              <a:t>Voir</a:t>
            </a:r>
            <a:r>
              <a:rPr sz="1400" i="1" spc="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85" dirty="0">
                <a:solidFill>
                  <a:schemeClr val="bg1"/>
                </a:solidFill>
                <a:latin typeface="Trebuchet MS"/>
                <a:cs typeface="Trebuchet MS"/>
              </a:rPr>
              <a:t>analyses</a:t>
            </a:r>
            <a:r>
              <a:rPr sz="1400" i="1" spc="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75" dirty="0">
                <a:solidFill>
                  <a:schemeClr val="bg1"/>
                </a:solidFill>
                <a:latin typeface="Trebuchet MS"/>
                <a:cs typeface="Trebuchet MS"/>
              </a:rPr>
              <a:t>en</a:t>
            </a:r>
            <a:r>
              <a:rPr sz="1400" i="1" spc="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70" dirty="0">
                <a:solidFill>
                  <a:schemeClr val="bg1"/>
                </a:solidFill>
                <a:latin typeface="Trebuchet MS"/>
                <a:cs typeface="Trebuchet MS"/>
              </a:rPr>
              <a:t>annexe</a:t>
            </a:r>
            <a:endParaRPr sz="1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34668" y="3288791"/>
            <a:ext cx="6350762" cy="1667891"/>
            <a:chOff x="1534668" y="3288791"/>
            <a:chExt cx="6350762" cy="1667891"/>
          </a:xfrm>
        </p:grpSpPr>
        <p:sp>
          <p:nvSpPr>
            <p:cNvPr id="6" name="object 6"/>
            <p:cNvSpPr/>
            <p:nvPr/>
          </p:nvSpPr>
          <p:spPr>
            <a:xfrm>
              <a:off x="1534668" y="3288791"/>
              <a:ext cx="1315720" cy="1367155"/>
            </a:xfrm>
            <a:custGeom>
              <a:avLst/>
              <a:gdLst/>
              <a:ahLst/>
              <a:cxnLst/>
              <a:rect l="l" t="t" r="r" b="b"/>
              <a:pathLst>
                <a:path w="1315720" h="1367154">
                  <a:moveTo>
                    <a:pt x="690372" y="1172718"/>
                  </a:moveTo>
                  <a:lnTo>
                    <a:pt x="668769" y="1104925"/>
                  </a:lnTo>
                  <a:lnTo>
                    <a:pt x="643229" y="1074648"/>
                  </a:lnTo>
                  <a:lnTo>
                    <a:pt x="609180" y="1047534"/>
                  </a:lnTo>
                  <a:lnTo>
                    <a:pt x="567575" y="1024115"/>
                  </a:lnTo>
                  <a:lnTo>
                    <a:pt x="519391" y="1004938"/>
                  </a:lnTo>
                  <a:lnTo>
                    <a:pt x="465620" y="990574"/>
                  </a:lnTo>
                  <a:lnTo>
                    <a:pt x="407225" y="981544"/>
                  </a:lnTo>
                  <a:lnTo>
                    <a:pt x="345186" y="978408"/>
                  </a:lnTo>
                  <a:lnTo>
                    <a:pt x="283133" y="981544"/>
                  </a:lnTo>
                  <a:lnTo>
                    <a:pt x="224739" y="990574"/>
                  </a:lnTo>
                  <a:lnTo>
                    <a:pt x="170967" y="1004938"/>
                  </a:lnTo>
                  <a:lnTo>
                    <a:pt x="122783" y="1024115"/>
                  </a:lnTo>
                  <a:lnTo>
                    <a:pt x="81178" y="1047534"/>
                  </a:lnTo>
                  <a:lnTo>
                    <a:pt x="47129" y="1074648"/>
                  </a:lnTo>
                  <a:lnTo>
                    <a:pt x="21590" y="1104925"/>
                  </a:lnTo>
                  <a:lnTo>
                    <a:pt x="0" y="1172718"/>
                  </a:lnTo>
                  <a:lnTo>
                    <a:pt x="5549" y="1207655"/>
                  </a:lnTo>
                  <a:lnTo>
                    <a:pt x="47129" y="1270800"/>
                  </a:lnTo>
                  <a:lnTo>
                    <a:pt x="81178" y="1297914"/>
                  </a:lnTo>
                  <a:lnTo>
                    <a:pt x="122783" y="1321333"/>
                  </a:lnTo>
                  <a:lnTo>
                    <a:pt x="170967" y="1340510"/>
                  </a:lnTo>
                  <a:lnTo>
                    <a:pt x="224739" y="1354874"/>
                  </a:lnTo>
                  <a:lnTo>
                    <a:pt x="283133" y="1363903"/>
                  </a:lnTo>
                  <a:lnTo>
                    <a:pt x="345186" y="1367028"/>
                  </a:lnTo>
                  <a:lnTo>
                    <a:pt x="407225" y="1363903"/>
                  </a:lnTo>
                  <a:lnTo>
                    <a:pt x="465620" y="1354874"/>
                  </a:lnTo>
                  <a:lnTo>
                    <a:pt x="519391" y="1340510"/>
                  </a:lnTo>
                  <a:lnTo>
                    <a:pt x="567575" y="1321333"/>
                  </a:lnTo>
                  <a:lnTo>
                    <a:pt x="609180" y="1297914"/>
                  </a:lnTo>
                  <a:lnTo>
                    <a:pt x="643229" y="1270800"/>
                  </a:lnTo>
                  <a:lnTo>
                    <a:pt x="668769" y="1240523"/>
                  </a:lnTo>
                  <a:lnTo>
                    <a:pt x="690372" y="1172718"/>
                  </a:lnTo>
                  <a:close/>
                </a:path>
                <a:path w="1315720" h="1367154">
                  <a:moveTo>
                    <a:pt x="1315212" y="195072"/>
                  </a:moveTo>
                  <a:lnTo>
                    <a:pt x="1293609" y="127025"/>
                  </a:lnTo>
                  <a:lnTo>
                    <a:pt x="1268069" y="96634"/>
                  </a:lnTo>
                  <a:lnTo>
                    <a:pt x="1234020" y="69418"/>
                  </a:lnTo>
                  <a:lnTo>
                    <a:pt x="1192415" y="45897"/>
                  </a:lnTo>
                  <a:lnTo>
                    <a:pt x="1144231" y="26644"/>
                  </a:lnTo>
                  <a:lnTo>
                    <a:pt x="1090460" y="12217"/>
                  </a:lnTo>
                  <a:lnTo>
                    <a:pt x="1032065" y="3149"/>
                  </a:lnTo>
                  <a:lnTo>
                    <a:pt x="970026" y="0"/>
                  </a:lnTo>
                  <a:lnTo>
                    <a:pt x="907973" y="3149"/>
                  </a:lnTo>
                  <a:lnTo>
                    <a:pt x="849579" y="12217"/>
                  </a:lnTo>
                  <a:lnTo>
                    <a:pt x="795807" y="26644"/>
                  </a:lnTo>
                  <a:lnTo>
                    <a:pt x="747623" y="45897"/>
                  </a:lnTo>
                  <a:lnTo>
                    <a:pt x="706018" y="69418"/>
                  </a:lnTo>
                  <a:lnTo>
                    <a:pt x="671969" y="96634"/>
                  </a:lnTo>
                  <a:lnTo>
                    <a:pt x="646430" y="127025"/>
                  </a:lnTo>
                  <a:lnTo>
                    <a:pt x="624840" y="195072"/>
                  </a:lnTo>
                  <a:lnTo>
                    <a:pt x="630389" y="230136"/>
                  </a:lnTo>
                  <a:lnTo>
                    <a:pt x="671969" y="293522"/>
                  </a:lnTo>
                  <a:lnTo>
                    <a:pt x="706018" y="320738"/>
                  </a:lnTo>
                  <a:lnTo>
                    <a:pt x="747623" y="344258"/>
                  </a:lnTo>
                  <a:lnTo>
                    <a:pt x="795807" y="363512"/>
                  </a:lnTo>
                  <a:lnTo>
                    <a:pt x="849579" y="377939"/>
                  </a:lnTo>
                  <a:lnTo>
                    <a:pt x="907973" y="387007"/>
                  </a:lnTo>
                  <a:lnTo>
                    <a:pt x="970026" y="390144"/>
                  </a:lnTo>
                  <a:lnTo>
                    <a:pt x="1032065" y="387007"/>
                  </a:lnTo>
                  <a:lnTo>
                    <a:pt x="1090460" y="377939"/>
                  </a:lnTo>
                  <a:lnTo>
                    <a:pt x="1144231" y="363512"/>
                  </a:lnTo>
                  <a:lnTo>
                    <a:pt x="1192415" y="344258"/>
                  </a:lnTo>
                  <a:lnTo>
                    <a:pt x="1234020" y="320738"/>
                  </a:lnTo>
                  <a:lnTo>
                    <a:pt x="1268069" y="293522"/>
                  </a:lnTo>
                  <a:lnTo>
                    <a:pt x="1293609" y="263131"/>
                  </a:lnTo>
                  <a:lnTo>
                    <a:pt x="1315212" y="195072"/>
                  </a:lnTo>
                  <a:close/>
                </a:path>
              </a:pathLst>
            </a:custGeom>
            <a:solidFill>
              <a:srgbClr val="6E6E7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33600" y="3468242"/>
              <a:ext cx="5751830" cy="1488440"/>
            </a:xfrm>
            <a:custGeom>
              <a:avLst/>
              <a:gdLst/>
              <a:ahLst/>
              <a:cxnLst/>
              <a:rect l="l" t="t" r="r" b="b"/>
              <a:pathLst>
                <a:path w="5751830" h="1488439">
                  <a:moveTo>
                    <a:pt x="79121" y="961009"/>
                  </a:moveTo>
                  <a:lnTo>
                    <a:pt x="0" y="992505"/>
                  </a:lnTo>
                  <a:lnTo>
                    <a:pt x="72644" y="1036955"/>
                  </a:lnTo>
                  <a:lnTo>
                    <a:pt x="75336" y="1005268"/>
                  </a:lnTo>
                  <a:lnTo>
                    <a:pt x="76415" y="992695"/>
                  </a:lnTo>
                  <a:lnTo>
                    <a:pt x="76504" y="991616"/>
                  </a:lnTo>
                  <a:lnTo>
                    <a:pt x="79121" y="961009"/>
                  </a:lnTo>
                  <a:close/>
                </a:path>
                <a:path w="5751830" h="1488439">
                  <a:moveTo>
                    <a:pt x="5751322" y="1476248"/>
                  </a:moveTo>
                  <a:lnTo>
                    <a:pt x="5750369" y="1475981"/>
                  </a:lnTo>
                  <a:lnTo>
                    <a:pt x="5750433" y="1475359"/>
                  </a:lnTo>
                  <a:lnTo>
                    <a:pt x="5747270" y="1475092"/>
                  </a:lnTo>
                  <a:lnTo>
                    <a:pt x="699808" y="30429"/>
                  </a:lnTo>
                  <a:lnTo>
                    <a:pt x="700811" y="26924"/>
                  </a:lnTo>
                  <a:lnTo>
                    <a:pt x="708533" y="0"/>
                  </a:lnTo>
                  <a:lnTo>
                    <a:pt x="624840" y="15621"/>
                  </a:lnTo>
                  <a:lnTo>
                    <a:pt x="687578" y="73164"/>
                  </a:lnTo>
                  <a:lnTo>
                    <a:pt x="696290" y="42722"/>
                  </a:lnTo>
                  <a:lnTo>
                    <a:pt x="5681599" y="1469504"/>
                  </a:lnTo>
                  <a:lnTo>
                    <a:pt x="76415" y="992695"/>
                  </a:lnTo>
                  <a:lnTo>
                    <a:pt x="75438" y="1004189"/>
                  </a:lnTo>
                  <a:lnTo>
                    <a:pt x="75336" y="1005268"/>
                  </a:lnTo>
                  <a:lnTo>
                    <a:pt x="5745226" y="1487716"/>
                  </a:lnTo>
                  <a:lnTo>
                    <a:pt x="5747766" y="1488440"/>
                  </a:lnTo>
                  <a:lnTo>
                    <a:pt x="5747905" y="1487944"/>
                  </a:lnTo>
                  <a:lnTo>
                    <a:pt x="5749290" y="1488059"/>
                  </a:lnTo>
                  <a:lnTo>
                    <a:pt x="5749912" y="1481061"/>
                  </a:lnTo>
                  <a:lnTo>
                    <a:pt x="5751322" y="1476248"/>
                  </a:lnTo>
                  <a:close/>
                </a:path>
              </a:pathLst>
            </a:custGeom>
            <a:solidFill>
              <a:srgbClr val="6E6E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236DE95-7B69-EE2B-17CA-3F50D4250F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52</a:t>
            </a:fld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907940"/>
          </a:xfrm>
          <a:prstGeom prst="rect">
            <a:avLst/>
          </a:prstGeom>
        </p:spPr>
        <p:txBody>
          <a:bodyPr vert="horz" wrap="square" lIns="0" tIns="228599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00"/>
              </a:spcBef>
            </a:pPr>
            <a:r>
              <a:rPr sz="4400" spc="365" dirty="0">
                <a:solidFill>
                  <a:schemeClr val="bg1"/>
                </a:solidFill>
              </a:rPr>
              <a:t>Un</a:t>
            </a:r>
            <a:r>
              <a:rPr sz="4400" spc="310" dirty="0">
                <a:solidFill>
                  <a:schemeClr val="bg1"/>
                </a:solidFill>
              </a:rPr>
              <a:t> </a:t>
            </a:r>
            <a:r>
              <a:rPr sz="4400" spc="315" dirty="0">
                <a:solidFill>
                  <a:schemeClr val="bg1"/>
                </a:solidFill>
              </a:rPr>
              <a:t>produit</a:t>
            </a:r>
            <a:r>
              <a:rPr sz="4400" spc="310" dirty="0">
                <a:solidFill>
                  <a:schemeClr val="bg1"/>
                </a:solidFill>
              </a:rPr>
              <a:t> </a:t>
            </a:r>
            <a:r>
              <a:rPr sz="4400" spc="365" dirty="0">
                <a:solidFill>
                  <a:schemeClr val="bg1"/>
                </a:solidFill>
              </a:rPr>
              <a:t>sans</a:t>
            </a:r>
            <a:r>
              <a:rPr sz="4400" spc="300" dirty="0">
                <a:solidFill>
                  <a:schemeClr val="bg1"/>
                </a:solidFill>
              </a:rPr>
              <a:t> </a:t>
            </a:r>
            <a:r>
              <a:rPr sz="4400" spc="275" dirty="0">
                <a:solidFill>
                  <a:schemeClr val="bg1"/>
                </a:solidFill>
              </a:rPr>
              <a:t>prix</a:t>
            </a:r>
            <a:r>
              <a:rPr sz="4400" spc="300" dirty="0">
                <a:solidFill>
                  <a:schemeClr val="bg1"/>
                </a:solidFill>
              </a:rPr>
              <a:t> </a:t>
            </a:r>
            <a:r>
              <a:rPr sz="4400" spc="375" dirty="0">
                <a:solidFill>
                  <a:schemeClr val="bg1"/>
                </a:solidFill>
              </a:rPr>
              <a:t>de</a:t>
            </a:r>
            <a:r>
              <a:rPr sz="4400" spc="315" dirty="0">
                <a:solidFill>
                  <a:schemeClr val="bg1"/>
                </a:solidFill>
              </a:rPr>
              <a:t> ventes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8400" y="2541971"/>
            <a:ext cx="5180330" cy="1320874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2108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660"/>
              </a:spcBef>
            </a:pPr>
            <a:r>
              <a:rPr sz="1800" spc="110" dirty="0">
                <a:solidFill>
                  <a:schemeClr val="bg1"/>
                </a:solidFill>
                <a:latin typeface="Cambria"/>
                <a:cs typeface="Cambria"/>
              </a:rPr>
              <a:t>Produit</a:t>
            </a:r>
            <a:r>
              <a:rPr sz="18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0_2245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244475" indent="-152400">
              <a:lnSpc>
                <a:spcPct val="100000"/>
              </a:lnSpc>
              <a:buChar char="-"/>
              <a:tabLst>
                <a:tab pos="244475" algn="l"/>
              </a:tabLst>
            </a:pP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Appartient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à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Cambria"/>
                <a:cs typeface="Cambria"/>
              </a:rPr>
              <a:t>la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catégorie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chemeClr val="bg1"/>
                </a:solidFill>
                <a:latin typeface="Cambria"/>
                <a:cs typeface="Cambria"/>
              </a:rPr>
              <a:t>0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92075" marR="116839" indent="152400">
              <a:lnSpc>
                <a:spcPct val="100000"/>
              </a:lnSpc>
              <a:buChar char="-"/>
              <a:tabLst>
                <a:tab pos="244475" algn="l"/>
              </a:tabLst>
            </a:pP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Imputation</a:t>
            </a:r>
            <a:r>
              <a:rPr sz="1800" spc="229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la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médiane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05" dirty="0">
                <a:solidFill>
                  <a:schemeClr val="bg1"/>
                </a:solidFill>
                <a:latin typeface="Cambria"/>
                <a:cs typeface="Cambria"/>
              </a:rPr>
              <a:t>*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chemeClr val="bg1"/>
                </a:solidFill>
                <a:latin typeface="Cambria"/>
                <a:cs typeface="Cambria"/>
              </a:rPr>
              <a:t>des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prix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la </a:t>
            </a:r>
            <a:r>
              <a:rPr sz="1800" spc="130" dirty="0">
                <a:solidFill>
                  <a:schemeClr val="bg1"/>
                </a:solidFill>
                <a:latin typeface="Cambria"/>
                <a:cs typeface="Cambria"/>
              </a:rPr>
              <a:t>catégorie</a:t>
            </a:r>
            <a:r>
              <a:rPr sz="1800" spc="2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chemeClr val="bg1"/>
                </a:solidFill>
                <a:latin typeface="Cambria"/>
                <a:cs typeface="Cambria"/>
              </a:rPr>
              <a:t>0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267" y="2159574"/>
            <a:ext cx="3125636" cy="25464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7595" y="1422272"/>
            <a:ext cx="4287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chemeClr val="bg1"/>
                </a:solidFill>
                <a:latin typeface="Cambria"/>
                <a:cs typeface="Cambria"/>
              </a:rPr>
              <a:t>Livre</a:t>
            </a:r>
            <a:r>
              <a:rPr sz="1800" spc="1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0_2245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: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chemeClr val="bg1"/>
                </a:solidFill>
                <a:latin typeface="Cambria"/>
                <a:cs typeface="Cambria"/>
              </a:rPr>
              <a:t>221</a:t>
            </a:r>
            <a:r>
              <a:rPr sz="1800" spc="1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transactions</a:t>
            </a:r>
            <a:r>
              <a:rPr sz="1800" spc="20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chemeClr val="bg1"/>
                </a:solidFill>
                <a:latin typeface="Cambria"/>
                <a:cs typeface="Cambria"/>
              </a:rPr>
              <a:t>mais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145" dirty="0">
                <a:solidFill>
                  <a:schemeClr val="bg1"/>
                </a:solidFill>
                <a:latin typeface="Cambria"/>
                <a:cs typeface="Cambria"/>
              </a:rPr>
              <a:t>absent</a:t>
            </a:r>
            <a:r>
              <a:rPr sz="1800" spc="1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75" dirty="0">
                <a:solidFill>
                  <a:schemeClr val="bg1"/>
                </a:solidFill>
                <a:latin typeface="Cambria"/>
                <a:cs typeface="Cambria"/>
              </a:rPr>
              <a:t>du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35" dirty="0">
                <a:solidFill>
                  <a:schemeClr val="bg1"/>
                </a:solidFill>
                <a:latin typeface="Cambria"/>
                <a:cs typeface="Cambria"/>
              </a:rPr>
              <a:t>listing</a:t>
            </a:r>
            <a:r>
              <a:rPr sz="1800" spc="19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50" dirty="0">
                <a:solidFill>
                  <a:schemeClr val="bg1"/>
                </a:solidFill>
                <a:latin typeface="Cambria"/>
                <a:cs typeface="Cambria"/>
              </a:rPr>
              <a:t>‘products’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18121" y="4231407"/>
            <a:ext cx="786765" cy="668655"/>
            <a:chOff x="5018121" y="4231407"/>
            <a:chExt cx="786765" cy="6686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8138" y="4231407"/>
              <a:ext cx="94123" cy="9409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pic>
        <p:sp>
          <p:nvSpPr>
            <p:cNvPr id="8" name="object 8"/>
            <p:cNvSpPr/>
            <p:nvPr/>
          </p:nvSpPr>
          <p:spPr>
            <a:xfrm>
              <a:off x="5045621" y="4287862"/>
              <a:ext cx="759460" cy="612140"/>
            </a:xfrm>
            <a:custGeom>
              <a:avLst/>
              <a:gdLst/>
              <a:ahLst/>
              <a:cxnLst/>
              <a:rect l="l" t="t" r="r" b="b"/>
              <a:pathLst>
                <a:path w="759460" h="612139">
                  <a:moveTo>
                    <a:pt x="179565" y="18821"/>
                  </a:moveTo>
                  <a:lnTo>
                    <a:pt x="178079" y="11493"/>
                  </a:lnTo>
                  <a:lnTo>
                    <a:pt x="174053" y="5511"/>
                  </a:lnTo>
                  <a:lnTo>
                    <a:pt x="168071" y="1473"/>
                  </a:lnTo>
                  <a:lnTo>
                    <a:pt x="160743" y="0"/>
                  </a:lnTo>
                  <a:lnTo>
                    <a:pt x="153416" y="1473"/>
                  </a:lnTo>
                  <a:lnTo>
                    <a:pt x="147434" y="5511"/>
                  </a:lnTo>
                  <a:lnTo>
                    <a:pt x="143395" y="11493"/>
                  </a:lnTo>
                  <a:lnTo>
                    <a:pt x="141909" y="18821"/>
                  </a:lnTo>
                  <a:lnTo>
                    <a:pt x="143395" y="26149"/>
                  </a:lnTo>
                  <a:lnTo>
                    <a:pt x="147434" y="32131"/>
                  </a:lnTo>
                  <a:lnTo>
                    <a:pt x="153416" y="36169"/>
                  </a:lnTo>
                  <a:lnTo>
                    <a:pt x="160743" y="37642"/>
                  </a:lnTo>
                  <a:lnTo>
                    <a:pt x="168071" y="36169"/>
                  </a:lnTo>
                  <a:lnTo>
                    <a:pt x="174053" y="32131"/>
                  </a:lnTo>
                  <a:lnTo>
                    <a:pt x="178079" y="26149"/>
                  </a:lnTo>
                  <a:lnTo>
                    <a:pt x="179565" y="18821"/>
                  </a:lnTo>
                  <a:close/>
                </a:path>
                <a:path w="759460" h="612139">
                  <a:moveTo>
                    <a:pt x="518414" y="112953"/>
                  </a:moveTo>
                  <a:lnTo>
                    <a:pt x="516928" y="105625"/>
                  </a:lnTo>
                  <a:lnTo>
                    <a:pt x="512902" y="99644"/>
                  </a:lnTo>
                  <a:lnTo>
                    <a:pt x="506907" y="95605"/>
                  </a:lnTo>
                  <a:lnTo>
                    <a:pt x="499579" y="94119"/>
                  </a:lnTo>
                  <a:lnTo>
                    <a:pt x="492252" y="95605"/>
                  </a:lnTo>
                  <a:lnTo>
                    <a:pt x="486270" y="99644"/>
                  </a:lnTo>
                  <a:lnTo>
                    <a:pt x="482244" y="105625"/>
                  </a:lnTo>
                  <a:lnTo>
                    <a:pt x="480758" y="112953"/>
                  </a:lnTo>
                  <a:lnTo>
                    <a:pt x="482244" y="120281"/>
                  </a:lnTo>
                  <a:lnTo>
                    <a:pt x="486270" y="126263"/>
                  </a:lnTo>
                  <a:lnTo>
                    <a:pt x="492252" y="130289"/>
                  </a:lnTo>
                  <a:lnTo>
                    <a:pt x="499579" y="131775"/>
                  </a:lnTo>
                  <a:lnTo>
                    <a:pt x="506907" y="130289"/>
                  </a:lnTo>
                  <a:lnTo>
                    <a:pt x="512902" y="126263"/>
                  </a:lnTo>
                  <a:lnTo>
                    <a:pt x="516928" y="120281"/>
                  </a:lnTo>
                  <a:lnTo>
                    <a:pt x="518414" y="112953"/>
                  </a:lnTo>
                  <a:close/>
                </a:path>
                <a:path w="759460" h="612139">
                  <a:moveTo>
                    <a:pt x="759091" y="521982"/>
                  </a:moveTo>
                  <a:lnTo>
                    <a:pt x="757783" y="513080"/>
                  </a:lnTo>
                  <a:lnTo>
                    <a:pt x="753706" y="502539"/>
                  </a:lnTo>
                  <a:lnTo>
                    <a:pt x="747331" y="493382"/>
                  </a:lnTo>
                  <a:lnTo>
                    <a:pt x="742899" y="489458"/>
                  </a:lnTo>
                  <a:lnTo>
                    <a:pt x="738987" y="485978"/>
                  </a:lnTo>
                  <a:lnTo>
                    <a:pt x="728992" y="480707"/>
                  </a:lnTo>
                  <a:lnTo>
                    <a:pt x="728992" y="475437"/>
                  </a:lnTo>
                  <a:lnTo>
                    <a:pt x="728370" y="470192"/>
                  </a:lnTo>
                  <a:lnTo>
                    <a:pt x="714095" y="439191"/>
                  </a:lnTo>
                  <a:lnTo>
                    <a:pt x="713981" y="215925"/>
                  </a:lnTo>
                  <a:lnTo>
                    <a:pt x="712190" y="207073"/>
                  </a:lnTo>
                  <a:lnTo>
                    <a:pt x="708914" y="190842"/>
                  </a:lnTo>
                  <a:lnTo>
                    <a:pt x="694791" y="169900"/>
                  </a:lnTo>
                  <a:lnTo>
                    <a:pt x="673849" y="155778"/>
                  </a:lnTo>
                  <a:lnTo>
                    <a:pt x="657618" y="152501"/>
                  </a:lnTo>
                  <a:lnTo>
                    <a:pt x="657618" y="211289"/>
                  </a:lnTo>
                  <a:lnTo>
                    <a:pt x="657618" y="414159"/>
                  </a:lnTo>
                  <a:lnTo>
                    <a:pt x="613283" y="434949"/>
                  </a:lnTo>
                  <a:lnTo>
                    <a:pt x="605459" y="445033"/>
                  </a:lnTo>
                  <a:lnTo>
                    <a:pt x="594258" y="437070"/>
                  </a:lnTo>
                  <a:lnTo>
                    <a:pt x="582066" y="430847"/>
                  </a:lnTo>
                  <a:lnTo>
                    <a:pt x="569112" y="426440"/>
                  </a:lnTo>
                  <a:lnTo>
                    <a:pt x="555586" y="423938"/>
                  </a:lnTo>
                  <a:lnTo>
                    <a:pt x="560565" y="418782"/>
                  </a:lnTo>
                  <a:lnTo>
                    <a:pt x="562356" y="414439"/>
                  </a:lnTo>
                  <a:lnTo>
                    <a:pt x="562483" y="414159"/>
                  </a:lnTo>
                  <a:lnTo>
                    <a:pt x="563397" y="411924"/>
                  </a:lnTo>
                  <a:lnTo>
                    <a:pt x="563499" y="291795"/>
                  </a:lnTo>
                  <a:lnTo>
                    <a:pt x="561594" y="282371"/>
                  </a:lnTo>
                  <a:lnTo>
                    <a:pt x="561276" y="280797"/>
                  </a:lnTo>
                  <a:lnTo>
                    <a:pt x="555231" y="271818"/>
                  </a:lnTo>
                  <a:lnTo>
                    <a:pt x="546252" y="265772"/>
                  </a:lnTo>
                  <a:lnTo>
                    <a:pt x="544664" y="265455"/>
                  </a:lnTo>
                  <a:lnTo>
                    <a:pt x="544664" y="286588"/>
                  </a:lnTo>
                  <a:lnTo>
                    <a:pt x="544664" y="409943"/>
                  </a:lnTo>
                  <a:lnTo>
                    <a:pt x="540461" y="414159"/>
                  </a:lnTo>
                  <a:lnTo>
                    <a:pt x="247688" y="414159"/>
                  </a:lnTo>
                  <a:lnTo>
                    <a:pt x="243471" y="409943"/>
                  </a:lnTo>
                  <a:lnTo>
                    <a:pt x="243471" y="286588"/>
                  </a:lnTo>
                  <a:lnTo>
                    <a:pt x="247688" y="282371"/>
                  </a:lnTo>
                  <a:lnTo>
                    <a:pt x="540461" y="282371"/>
                  </a:lnTo>
                  <a:lnTo>
                    <a:pt x="544664" y="286588"/>
                  </a:lnTo>
                  <a:lnTo>
                    <a:pt x="544664" y="265455"/>
                  </a:lnTo>
                  <a:lnTo>
                    <a:pt x="535254" y="263550"/>
                  </a:lnTo>
                  <a:lnTo>
                    <a:pt x="252882" y="263550"/>
                  </a:lnTo>
                  <a:lnTo>
                    <a:pt x="241896" y="265772"/>
                  </a:lnTo>
                  <a:lnTo>
                    <a:pt x="232918" y="271818"/>
                  </a:lnTo>
                  <a:lnTo>
                    <a:pt x="226872" y="280797"/>
                  </a:lnTo>
                  <a:lnTo>
                    <a:pt x="224650" y="291795"/>
                  </a:lnTo>
                  <a:lnTo>
                    <a:pt x="224650" y="404736"/>
                  </a:lnTo>
                  <a:lnTo>
                    <a:pt x="226872" y="415734"/>
                  </a:lnTo>
                  <a:lnTo>
                    <a:pt x="232918" y="424713"/>
                  </a:lnTo>
                  <a:lnTo>
                    <a:pt x="242023" y="430847"/>
                  </a:lnTo>
                  <a:lnTo>
                    <a:pt x="242341" y="430847"/>
                  </a:lnTo>
                  <a:lnTo>
                    <a:pt x="252882" y="432981"/>
                  </a:lnTo>
                  <a:lnTo>
                    <a:pt x="505320" y="432981"/>
                  </a:lnTo>
                  <a:lnTo>
                    <a:pt x="488772" y="443014"/>
                  </a:lnTo>
                  <a:lnTo>
                    <a:pt x="474751" y="456082"/>
                  </a:lnTo>
                  <a:lnTo>
                    <a:pt x="463664" y="471716"/>
                  </a:lnTo>
                  <a:lnTo>
                    <a:pt x="455904" y="489458"/>
                  </a:lnTo>
                  <a:lnTo>
                    <a:pt x="134747" y="489458"/>
                  </a:lnTo>
                  <a:lnTo>
                    <a:pt x="130517" y="485241"/>
                  </a:lnTo>
                  <a:lnTo>
                    <a:pt x="130517" y="329438"/>
                  </a:lnTo>
                  <a:lnTo>
                    <a:pt x="142430" y="326161"/>
                  </a:lnTo>
                  <a:lnTo>
                    <a:pt x="152006" y="318998"/>
                  </a:lnTo>
                  <a:lnTo>
                    <a:pt x="158394" y="308902"/>
                  </a:lnTo>
                  <a:lnTo>
                    <a:pt x="160743" y="296773"/>
                  </a:lnTo>
                  <a:lnTo>
                    <a:pt x="160667" y="290029"/>
                  </a:lnTo>
                  <a:lnTo>
                    <a:pt x="158534" y="283464"/>
                  </a:lnTo>
                  <a:lnTo>
                    <a:pt x="154622" y="277952"/>
                  </a:lnTo>
                  <a:lnTo>
                    <a:pt x="165239" y="267360"/>
                  </a:lnTo>
                  <a:lnTo>
                    <a:pt x="173088" y="254800"/>
                  </a:lnTo>
                  <a:lnTo>
                    <a:pt x="177952" y="240817"/>
                  </a:lnTo>
                  <a:lnTo>
                    <a:pt x="179565" y="225894"/>
                  </a:lnTo>
                  <a:lnTo>
                    <a:pt x="191363" y="224612"/>
                  </a:lnTo>
                  <a:lnTo>
                    <a:pt x="202514" y="220941"/>
                  </a:lnTo>
                  <a:lnTo>
                    <a:pt x="211137" y="215925"/>
                  </a:lnTo>
                  <a:lnTo>
                    <a:pt x="212661" y="215036"/>
                  </a:lnTo>
                  <a:lnTo>
                    <a:pt x="221449" y="207073"/>
                  </a:lnTo>
                  <a:lnTo>
                    <a:pt x="250723" y="207073"/>
                  </a:lnTo>
                  <a:lnTo>
                    <a:pt x="260743" y="218173"/>
                  </a:lnTo>
                  <a:lnTo>
                    <a:pt x="273786" y="224345"/>
                  </a:lnTo>
                  <a:lnTo>
                    <a:pt x="288201" y="225183"/>
                  </a:lnTo>
                  <a:lnTo>
                    <a:pt x="302310" y="220243"/>
                  </a:lnTo>
                  <a:lnTo>
                    <a:pt x="307733" y="217030"/>
                  </a:lnTo>
                  <a:lnTo>
                    <a:pt x="312267" y="212496"/>
                  </a:lnTo>
                  <a:lnTo>
                    <a:pt x="315480" y="207073"/>
                  </a:lnTo>
                  <a:lnTo>
                    <a:pt x="653402" y="207073"/>
                  </a:lnTo>
                  <a:lnTo>
                    <a:pt x="657618" y="211289"/>
                  </a:lnTo>
                  <a:lnTo>
                    <a:pt x="657618" y="152501"/>
                  </a:lnTo>
                  <a:lnTo>
                    <a:pt x="648208" y="150596"/>
                  </a:lnTo>
                  <a:lnTo>
                    <a:pt x="348615" y="150596"/>
                  </a:lnTo>
                  <a:lnTo>
                    <a:pt x="348615" y="145897"/>
                  </a:lnTo>
                  <a:lnTo>
                    <a:pt x="346443" y="135305"/>
                  </a:lnTo>
                  <a:lnTo>
                    <a:pt x="346392" y="135064"/>
                  </a:lnTo>
                  <a:lnTo>
                    <a:pt x="345262" y="129489"/>
                  </a:lnTo>
                  <a:lnTo>
                    <a:pt x="338772" y="119913"/>
                  </a:lnTo>
                  <a:lnTo>
                    <a:pt x="336181" y="116103"/>
                  </a:lnTo>
                  <a:lnTo>
                    <a:pt x="322757" y="107099"/>
                  </a:lnTo>
                  <a:lnTo>
                    <a:pt x="306336" y="103835"/>
                  </a:lnTo>
                  <a:lnTo>
                    <a:pt x="296862" y="104940"/>
                  </a:lnTo>
                  <a:lnTo>
                    <a:pt x="287985" y="108089"/>
                  </a:lnTo>
                  <a:lnTo>
                    <a:pt x="280022" y="113131"/>
                  </a:lnTo>
                  <a:lnTo>
                    <a:pt x="273304" y="119913"/>
                  </a:lnTo>
                  <a:lnTo>
                    <a:pt x="266420" y="115417"/>
                  </a:lnTo>
                  <a:lnTo>
                    <a:pt x="262293" y="114173"/>
                  </a:lnTo>
                  <a:lnTo>
                    <a:pt x="258381" y="112991"/>
                  </a:lnTo>
                  <a:lnTo>
                    <a:pt x="246989" y="112991"/>
                  </a:lnTo>
                  <a:lnTo>
                    <a:pt x="243827" y="113411"/>
                  </a:lnTo>
                  <a:lnTo>
                    <a:pt x="240741" y="114173"/>
                  </a:lnTo>
                  <a:lnTo>
                    <a:pt x="236296" y="98031"/>
                  </a:lnTo>
                  <a:lnTo>
                    <a:pt x="228460" y="88011"/>
                  </a:lnTo>
                  <a:lnTo>
                    <a:pt x="226339" y="85293"/>
                  </a:lnTo>
                  <a:lnTo>
                    <a:pt x="212344" y="77216"/>
                  </a:lnTo>
                  <a:lnTo>
                    <a:pt x="195732" y="75057"/>
                  </a:lnTo>
                  <a:lnTo>
                    <a:pt x="187528" y="76403"/>
                  </a:lnTo>
                  <a:lnTo>
                    <a:pt x="187794" y="76403"/>
                  </a:lnTo>
                  <a:lnTo>
                    <a:pt x="180746" y="78955"/>
                  </a:lnTo>
                  <a:lnTo>
                    <a:pt x="174066" y="82880"/>
                  </a:lnTo>
                  <a:lnTo>
                    <a:pt x="168173" y="88011"/>
                  </a:lnTo>
                  <a:lnTo>
                    <a:pt x="142506" y="76835"/>
                  </a:lnTo>
                  <a:lnTo>
                    <a:pt x="90271" y="86131"/>
                  </a:lnTo>
                  <a:lnTo>
                    <a:pt x="62382" y="119583"/>
                  </a:lnTo>
                  <a:lnTo>
                    <a:pt x="58140" y="135064"/>
                  </a:lnTo>
                  <a:lnTo>
                    <a:pt x="41656" y="131965"/>
                  </a:lnTo>
                  <a:lnTo>
                    <a:pt x="25806" y="135305"/>
                  </a:lnTo>
                  <a:lnTo>
                    <a:pt x="12357" y="144360"/>
                  </a:lnTo>
                  <a:lnTo>
                    <a:pt x="3098" y="158343"/>
                  </a:lnTo>
                  <a:lnTo>
                    <a:pt x="0" y="174840"/>
                  </a:lnTo>
                  <a:lnTo>
                    <a:pt x="3340" y="190703"/>
                  </a:lnTo>
                  <a:lnTo>
                    <a:pt x="12382" y="204139"/>
                  </a:lnTo>
                  <a:lnTo>
                    <a:pt x="26377" y="213398"/>
                  </a:lnTo>
                  <a:lnTo>
                    <a:pt x="31686" y="215544"/>
                  </a:lnTo>
                  <a:lnTo>
                    <a:pt x="37363" y="216598"/>
                  </a:lnTo>
                  <a:lnTo>
                    <a:pt x="43395" y="216598"/>
                  </a:lnTo>
                  <a:lnTo>
                    <a:pt x="46812" y="216255"/>
                  </a:lnTo>
                  <a:lnTo>
                    <a:pt x="48641" y="215925"/>
                  </a:lnTo>
                  <a:lnTo>
                    <a:pt x="48069" y="219214"/>
                  </a:lnTo>
                  <a:lnTo>
                    <a:pt x="47790" y="222554"/>
                  </a:lnTo>
                  <a:lnTo>
                    <a:pt x="47790" y="225894"/>
                  </a:lnTo>
                  <a:lnTo>
                    <a:pt x="48729" y="236994"/>
                  </a:lnTo>
                  <a:lnTo>
                    <a:pt x="51498" y="247688"/>
                  </a:lnTo>
                  <a:lnTo>
                    <a:pt x="56007" y="257784"/>
                  </a:lnTo>
                  <a:lnTo>
                    <a:pt x="62191" y="267030"/>
                  </a:lnTo>
                  <a:lnTo>
                    <a:pt x="44615" y="277609"/>
                  </a:lnTo>
                  <a:lnTo>
                    <a:pt x="32854" y="293560"/>
                  </a:lnTo>
                  <a:lnTo>
                    <a:pt x="27952" y="312750"/>
                  </a:lnTo>
                  <a:lnTo>
                    <a:pt x="30873" y="333070"/>
                  </a:lnTo>
                  <a:lnTo>
                    <a:pt x="37655" y="345973"/>
                  </a:lnTo>
                  <a:lnTo>
                    <a:pt x="47561" y="356298"/>
                  </a:lnTo>
                  <a:lnTo>
                    <a:pt x="59918" y="363512"/>
                  </a:lnTo>
                  <a:lnTo>
                    <a:pt x="74053" y="367093"/>
                  </a:lnTo>
                  <a:lnTo>
                    <a:pt x="74053" y="480047"/>
                  </a:lnTo>
                  <a:lnTo>
                    <a:pt x="79222" y="505688"/>
                  </a:lnTo>
                  <a:lnTo>
                    <a:pt x="93345" y="526630"/>
                  </a:lnTo>
                  <a:lnTo>
                    <a:pt x="114287" y="540753"/>
                  </a:lnTo>
                  <a:lnTo>
                    <a:pt x="139941" y="545934"/>
                  </a:lnTo>
                  <a:lnTo>
                    <a:pt x="407619" y="545934"/>
                  </a:lnTo>
                  <a:lnTo>
                    <a:pt x="407746" y="547763"/>
                  </a:lnTo>
                  <a:lnTo>
                    <a:pt x="430022" y="581126"/>
                  </a:lnTo>
                  <a:lnTo>
                    <a:pt x="446963" y="587260"/>
                  </a:lnTo>
                  <a:lnTo>
                    <a:pt x="465607" y="586409"/>
                  </a:lnTo>
                  <a:lnTo>
                    <a:pt x="469430" y="585343"/>
                  </a:lnTo>
                  <a:lnTo>
                    <a:pt x="473125" y="583857"/>
                  </a:lnTo>
                  <a:lnTo>
                    <a:pt x="476618" y="581977"/>
                  </a:lnTo>
                  <a:lnTo>
                    <a:pt x="504888" y="602754"/>
                  </a:lnTo>
                  <a:lnTo>
                    <a:pt x="537705" y="611606"/>
                  </a:lnTo>
                  <a:lnTo>
                    <a:pt x="571538" y="608266"/>
                  </a:lnTo>
                  <a:lnTo>
                    <a:pt x="602843" y="592429"/>
                  </a:lnTo>
                  <a:lnTo>
                    <a:pt x="625779" y="600202"/>
                  </a:lnTo>
                  <a:lnTo>
                    <a:pt x="649109" y="598614"/>
                  </a:lnTo>
                  <a:lnTo>
                    <a:pt x="661847" y="592429"/>
                  </a:lnTo>
                  <a:lnTo>
                    <a:pt x="670140" y="588403"/>
                  </a:lnTo>
                  <a:lnTo>
                    <a:pt x="688771" y="565327"/>
                  </a:lnTo>
                  <a:lnTo>
                    <a:pt x="706526" y="571182"/>
                  </a:lnTo>
                  <a:lnTo>
                    <a:pt x="752995" y="547763"/>
                  </a:lnTo>
                  <a:lnTo>
                    <a:pt x="758710" y="530885"/>
                  </a:lnTo>
                  <a:lnTo>
                    <a:pt x="759091" y="521982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633" y="4325503"/>
              <a:ext cx="75283" cy="753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pic>
        <p:sp>
          <p:nvSpPr>
            <p:cNvPr id="10" name="object 10"/>
            <p:cNvSpPr/>
            <p:nvPr/>
          </p:nvSpPr>
          <p:spPr>
            <a:xfrm>
              <a:off x="5018112" y="4231411"/>
              <a:ext cx="659130" cy="508634"/>
            </a:xfrm>
            <a:custGeom>
              <a:avLst/>
              <a:gdLst/>
              <a:ahLst/>
              <a:cxnLst/>
              <a:rect l="l" t="t" r="r" b="b"/>
              <a:pathLst>
                <a:path w="659129" h="508635">
                  <a:moveTo>
                    <a:pt x="56476" y="480021"/>
                  </a:moveTo>
                  <a:lnTo>
                    <a:pt x="54254" y="469023"/>
                  </a:lnTo>
                  <a:lnTo>
                    <a:pt x="48209" y="460057"/>
                  </a:lnTo>
                  <a:lnTo>
                    <a:pt x="39230" y="453999"/>
                  </a:lnTo>
                  <a:lnTo>
                    <a:pt x="28232" y="451777"/>
                  </a:lnTo>
                  <a:lnTo>
                    <a:pt x="17246" y="453999"/>
                  </a:lnTo>
                  <a:lnTo>
                    <a:pt x="8267" y="460057"/>
                  </a:lnTo>
                  <a:lnTo>
                    <a:pt x="2222" y="469023"/>
                  </a:lnTo>
                  <a:lnTo>
                    <a:pt x="0" y="480021"/>
                  </a:lnTo>
                  <a:lnTo>
                    <a:pt x="2222" y="491007"/>
                  </a:lnTo>
                  <a:lnTo>
                    <a:pt x="8267" y="499986"/>
                  </a:lnTo>
                  <a:lnTo>
                    <a:pt x="17246" y="506031"/>
                  </a:lnTo>
                  <a:lnTo>
                    <a:pt x="28232" y="508254"/>
                  </a:lnTo>
                  <a:lnTo>
                    <a:pt x="39230" y="506031"/>
                  </a:lnTo>
                  <a:lnTo>
                    <a:pt x="48209" y="499986"/>
                  </a:lnTo>
                  <a:lnTo>
                    <a:pt x="54254" y="491007"/>
                  </a:lnTo>
                  <a:lnTo>
                    <a:pt x="56476" y="480021"/>
                  </a:lnTo>
                  <a:close/>
                </a:path>
                <a:path w="659129" h="508635">
                  <a:moveTo>
                    <a:pt x="658863" y="23507"/>
                  </a:moveTo>
                  <a:lnTo>
                    <a:pt x="657021" y="14351"/>
                  </a:lnTo>
                  <a:lnTo>
                    <a:pt x="651967" y="6883"/>
                  </a:lnTo>
                  <a:lnTo>
                    <a:pt x="644499" y="1841"/>
                  </a:lnTo>
                  <a:lnTo>
                    <a:pt x="635330" y="0"/>
                  </a:lnTo>
                  <a:lnTo>
                    <a:pt x="626173" y="1841"/>
                  </a:lnTo>
                  <a:lnTo>
                    <a:pt x="618693" y="6883"/>
                  </a:lnTo>
                  <a:lnTo>
                    <a:pt x="613651" y="14351"/>
                  </a:lnTo>
                  <a:lnTo>
                    <a:pt x="611797" y="23507"/>
                  </a:lnTo>
                  <a:lnTo>
                    <a:pt x="613651" y="32664"/>
                  </a:lnTo>
                  <a:lnTo>
                    <a:pt x="618693" y="40144"/>
                  </a:lnTo>
                  <a:lnTo>
                    <a:pt x="626173" y="45186"/>
                  </a:lnTo>
                  <a:lnTo>
                    <a:pt x="635330" y="47040"/>
                  </a:lnTo>
                  <a:lnTo>
                    <a:pt x="644499" y="45186"/>
                  </a:lnTo>
                  <a:lnTo>
                    <a:pt x="651967" y="40144"/>
                  </a:lnTo>
                  <a:lnTo>
                    <a:pt x="657021" y="32664"/>
                  </a:lnTo>
                  <a:lnTo>
                    <a:pt x="658863" y="23507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635405" y="1339305"/>
            <a:ext cx="106680" cy="535940"/>
          </a:xfrm>
          <a:custGeom>
            <a:avLst/>
            <a:gdLst/>
            <a:ahLst/>
            <a:cxnLst/>
            <a:rect l="l" t="t" r="r" b="b"/>
            <a:pathLst>
              <a:path w="106679" h="535939">
                <a:moveTo>
                  <a:pt x="106359" y="0"/>
                </a:moveTo>
                <a:lnTo>
                  <a:pt x="0" y="0"/>
                </a:lnTo>
                <a:lnTo>
                  <a:pt x="8847" y="535456"/>
                </a:lnTo>
                <a:lnTo>
                  <a:pt x="97512" y="535456"/>
                </a:lnTo>
                <a:lnTo>
                  <a:pt x="106359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286" y="1932272"/>
            <a:ext cx="150598" cy="15060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248400" y="4149344"/>
            <a:ext cx="432562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dirty="0">
                <a:latin typeface="Arial"/>
                <a:cs typeface="Arial"/>
              </a:rPr>
              <a:t>*</a:t>
            </a:r>
            <a:r>
              <a:rPr sz="1450" i="1" spc="-50" dirty="0">
                <a:latin typeface="Arial"/>
                <a:cs typeface="Arial"/>
              </a:rPr>
              <a:t> </a:t>
            </a:r>
            <a:r>
              <a:rPr sz="1450" i="1" spc="-90" dirty="0">
                <a:latin typeface="Arial"/>
                <a:cs typeface="Arial"/>
              </a:rPr>
              <a:t>:</a:t>
            </a:r>
            <a:r>
              <a:rPr sz="1450" i="1" spc="-30" dirty="0">
                <a:latin typeface="Arial"/>
                <a:cs typeface="Arial"/>
              </a:rPr>
              <a:t> La</a:t>
            </a:r>
            <a:r>
              <a:rPr sz="1450" i="1" spc="-45" dirty="0">
                <a:latin typeface="Arial"/>
                <a:cs typeface="Arial"/>
              </a:rPr>
              <a:t> </a:t>
            </a:r>
            <a:r>
              <a:rPr sz="1450" i="1" spc="-35" dirty="0">
                <a:latin typeface="Arial"/>
                <a:cs typeface="Arial"/>
              </a:rPr>
              <a:t>médiane </a:t>
            </a:r>
            <a:r>
              <a:rPr sz="1450" i="1" dirty="0">
                <a:latin typeface="Arial"/>
                <a:cs typeface="Arial"/>
              </a:rPr>
              <a:t>est</a:t>
            </a:r>
            <a:r>
              <a:rPr sz="1450" i="1" spc="-40" dirty="0">
                <a:latin typeface="Arial"/>
                <a:cs typeface="Arial"/>
              </a:rPr>
              <a:t> </a:t>
            </a:r>
            <a:r>
              <a:rPr sz="1450" i="1" dirty="0">
                <a:latin typeface="Arial"/>
                <a:cs typeface="Arial"/>
              </a:rPr>
              <a:t>plus</a:t>
            </a:r>
            <a:r>
              <a:rPr sz="1450" i="1" spc="-60" dirty="0">
                <a:latin typeface="Arial"/>
                <a:cs typeface="Arial"/>
              </a:rPr>
              <a:t> </a:t>
            </a:r>
            <a:r>
              <a:rPr sz="1450" i="1" spc="-10" dirty="0">
                <a:latin typeface="Arial"/>
                <a:cs typeface="Arial"/>
              </a:rPr>
              <a:t>robuste</a:t>
            </a:r>
            <a:r>
              <a:rPr sz="1450" i="1" spc="-60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aux</a:t>
            </a:r>
            <a:r>
              <a:rPr sz="1450" i="1" spc="-35" dirty="0">
                <a:latin typeface="Arial"/>
                <a:cs typeface="Arial"/>
              </a:rPr>
              <a:t> </a:t>
            </a:r>
            <a:r>
              <a:rPr sz="1450" i="1" dirty="0">
                <a:latin typeface="Arial"/>
                <a:cs typeface="Arial"/>
              </a:rPr>
              <a:t>valeurs</a:t>
            </a:r>
            <a:r>
              <a:rPr sz="1450" i="1" spc="-65" dirty="0">
                <a:latin typeface="Arial"/>
                <a:cs typeface="Arial"/>
              </a:rPr>
              <a:t> </a:t>
            </a:r>
            <a:r>
              <a:rPr sz="1450" i="1" spc="-10" dirty="0">
                <a:latin typeface="Arial"/>
                <a:cs typeface="Arial"/>
              </a:rPr>
              <a:t>extrêmes.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CCE4BA1-6862-52E4-B53D-09437DBC96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4">
              <a:lumMod val="75000"/>
            </a:schemeClr>
          </a:solidFill>
        </p:grpSpPr>
        <p:sp>
          <p:nvSpPr>
            <p:cNvPr id="3" name="object 3"/>
            <p:cNvSpPr/>
            <p:nvPr/>
          </p:nvSpPr>
          <p:spPr>
            <a:xfrm>
              <a:off x="457200" y="0"/>
              <a:ext cx="11734800" cy="6858000"/>
            </a:xfrm>
            <a:custGeom>
              <a:avLst/>
              <a:gdLst/>
              <a:ahLst/>
              <a:cxnLst/>
              <a:rect l="l" t="t" r="r" b="b"/>
              <a:pathLst>
                <a:path w="11734800" h="6858000">
                  <a:moveTo>
                    <a:pt x="0" y="6858000"/>
                  </a:moveTo>
                  <a:lnTo>
                    <a:pt x="11734800" y="6858000"/>
                  </a:lnTo>
                  <a:lnTo>
                    <a:pt x="117348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57200" cy="6858000"/>
            </a:xfrm>
            <a:custGeom>
              <a:avLst/>
              <a:gdLst/>
              <a:ahLst/>
              <a:cxnLst/>
              <a:rect l="l" t="t" r="r" b="b"/>
              <a:pathLst>
                <a:path w="457200" h="6858000">
                  <a:moveTo>
                    <a:pt x="4572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200" y="6858000"/>
                  </a:lnTo>
                  <a:lnTo>
                    <a:pt x="45720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 descr="Gros plan d’une calculatrice et de données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8066" y="0"/>
              <a:ext cx="6313933" cy="6858000"/>
            </a:xfrm>
            <a:prstGeom prst="rect">
              <a:avLst/>
            </a:prstGeom>
            <a:grpFill/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" y="1933398"/>
            <a:ext cx="5410200" cy="2991203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>
              <a:lnSpc>
                <a:spcPts val="7340"/>
              </a:lnSpc>
              <a:spcBef>
                <a:spcPts val="1425"/>
              </a:spcBef>
            </a:pPr>
            <a:r>
              <a:rPr lang="fr-FR" sz="7200" spc="610" dirty="0">
                <a:solidFill>
                  <a:srgbClr val="FFFFFF"/>
                </a:solidFill>
              </a:rPr>
              <a:t>KPIs et Indicateurs </a:t>
            </a:r>
            <a:r>
              <a:rPr lang="fr-FR" sz="7200" spc="610" dirty="0" err="1">
                <a:solidFill>
                  <a:srgbClr val="FFFFFF"/>
                </a:solidFill>
              </a:rPr>
              <a:t>Clès</a:t>
            </a:r>
            <a:endParaRPr sz="7200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291464"/>
            <a:ext cx="2514600" cy="851535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6FD1D3-B627-5554-AD1A-3DBAA53C26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94487" y="65278"/>
            <a:ext cx="11203025" cy="840485"/>
          </a:xfrm>
          <a:prstGeom prst="rect">
            <a:avLst/>
          </a:prstGeom>
        </p:spPr>
        <p:txBody>
          <a:bodyPr vert="horz" wrap="square" lIns="0" tIns="222757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spc="155" dirty="0">
                <a:solidFill>
                  <a:schemeClr val="bg1"/>
                </a:solidFill>
              </a:rPr>
              <a:t>En</a:t>
            </a:r>
            <a:r>
              <a:rPr spc="275" dirty="0">
                <a:solidFill>
                  <a:schemeClr val="bg1"/>
                </a:solidFill>
              </a:rPr>
              <a:t> </a:t>
            </a:r>
            <a:r>
              <a:rPr spc="254" dirty="0">
                <a:solidFill>
                  <a:schemeClr val="bg1"/>
                </a:solidFill>
              </a:rPr>
              <a:t>bref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393EC70-8019-C750-606D-B8CF61851F2A}"/>
              </a:ext>
            </a:extLst>
          </p:cNvPr>
          <p:cNvSpPr/>
          <p:nvPr/>
        </p:nvSpPr>
        <p:spPr>
          <a:xfrm>
            <a:off x="3273553" y="878585"/>
            <a:ext cx="6797675" cy="0"/>
          </a:xfrm>
          <a:custGeom>
            <a:avLst/>
            <a:gdLst/>
            <a:ahLst/>
            <a:cxnLst/>
            <a:rect l="l" t="t" r="r" b="b"/>
            <a:pathLst>
              <a:path w="6797675">
                <a:moveTo>
                  <a:pt x="0" y="0"/>
                </a:moveTo>
                <a:lnTo>
                  <a:pt x="6797675" y="0"/>
                </a:lnTo>
              </a:path>
            </a:pathLst>
          </a:custGeom>
          <a:ln w="15875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E19F59A6-1A41-9116-EB64-1F65DDE0E02E}"/>
              </a:ext>
            </a:extLst>
          </p:cNvPr>
          <p:cNvSpPr txBox="1">
            <a:spLocks/>
          </p:cNvSpPr>
          <p:nvPr/>
        </p:nvSpPr>
        <p:spPr>
          <a:xfrm>
            <a:off x="3352800" y="905763"/>
            <a:ext cx="4921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fr-FR" sz="2400" spc="-10" dirty="0">
                <a:solidFill>
                  <a:schemeClr val="bg1"/>
                </a:solidFill>
                <a:latin typeface="Calibri"/>
                <a:cs typeface="Calibri"/>
              </a:rPr>
              <a:t>Chiffre</a:t>
            </a:r>
            <a:r>
              <a:rPr lang="fr-FR" sz="24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2400" spc="-10" dirty="0">
                <a:solidFill>
                  <a:schemeClr val="bg1"/>
                </a:solidFill>
                <a:latin typeface="Calibri"/>
                <a:cs typeface="Calibri"/>
              </a:rPr>
              <a:t>d'affaires</a:t>
            </a:r>
            <a:r>
              <a:rPr lang="fr-FR" sz="2400" spc="-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Calibri"/>
                <a:cs typeface="Calibri"/>
              </a:rPr>
              <a:t>total</a:t>
            </a:r>
            <a:r>
              <a:rPr lang="fr-FR" sz="24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Calibri"/>
                <a:cs typeface="Calibri"/>
              </a:rPr>
              <a:t>:</a:t>
            </a:r>
            <a:r>
              <a:rPr lang="fr-FR" sz="24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Calibri"/>
                <a:cs typeface="Calibri"/>
              </a:rPr>
              <a:t>11,855,936.47</a:t>
            </a:r>
            <a:r>
              <a:rPr lang="fr-FR" sz="24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2400" spc="-50" dirty="0">
                <a:solidFill>
                  <a:schemeClr val="bg1"/>
                </a:solidFill>
                <a:latin typeface="Calibri"/>
                <a:cs typeface="Calibri"/>
              </a:rPr>
              <a:t>€</a:t>
            </a:r>
            <a:endParaRPr lang="fr-FR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3BB363B3-849C-E1E9-34B8-439FC31A410E}"/>
              </a:ext>
            </a:extLst>
          </p:cNvPr>
          <p:cNvSpPr/>
          <p:nvPr/>
        </p:nvSpPr>
        <p:spPr>
          <a:xfrm>
            <a:off x="3273553" y="1733421"/>
            <a:ext cx="6797675" cy="0"/>
          </a:xfrm>
          <a:custGeom>
            <a:avLst/>
            <a:gdLst/>
            <a:ahLst/>
            <a:cxnLst/>
            <a:rect l="l" t="t" r="r" b="b"/>
            <a:pathLst>
              <a:path w="6797675">
                <a:moveTo>
                  <a:pt x="0" y="0"/>
                </a:moveTo>
                <a:lnTo>
                  <a:pt x="6797675" y="0"/>
                </a:lnTo>
              </a:path>
            </a:pathLst>
          </a:custGeom>
          <a:ln w="15875">
            <a:solidFill>
              <a:srgbClr val="258F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17E9E8AD-E49D-A7E5-39C4-19E26E45D937}"/>
              </a:ext>
            </a:extLst>
          </p:cNvPr>
          <p:cNvSpPr/>
          <p:nvPr/>
        </p:nvSpPr>
        <p:spPr>
          <a:xfrm>
            <a:off x="3273553" y="2588131"/>
            <a:ext cx="6797675" cy="0"/>
          </a:xfrm>
          <a:custGeom>
            <a:avLst/>
            <a:gdLst/>
            <a:ahLst/>
            <a:cxnLst/>
            <a:rect l="l" t="t" r="r" b="b"/>
            <a:pathLst>
              <a:path w="6797675">
                <a:moveTo>
                  <a:pt x="0" y="0"/>
                </a:moveTo>
                <a:lnTo>
                  <a:pt x="6797675" y="0"/>
                </a:lnTo>
              </a:path>
            </a:pathLst>
          </a:custGeom>
          <a:ln w="15875">
            <a:solidFill>
              <a:srgbClr val="259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6A694EBA-0533-2778-7991-01BBAAF79585}"/>
              </a:ext>
            </a:extLst>
          </p:cNvPr>
          <p:cNvSpPr txBox="1"/>
          <p:nvPr/>
        </p:nvSpPr>
        <p:spPr>
          <a:xfrm>
            <a:off x="3352800" y="1760727"/>
            <a:ext cx="6455410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Nombre</a:t>
            </a:r>
            <a:r>
              <a:rPr sz="24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total</a:t>
            </a:r>
            <a:r>
              <a:rPr sz="24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de</a:t>
            </a:r>
            <a:r>
              <a:rPr sz="24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transactions</a:t>
            </a:r>
            <a:r>
              <a:rPr sz="24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:</a:t>
            </a:r>
            <a:r>
              <a:rPr sz="24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Calibri"/>
                <a:cs typeface="Calibri"/>
              </a:rPr>
              <a:t>330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,</a:t>
            </a:r>
            <a:r>
              <a:rPr lang="fr-FR" sz="2400" dirty="0">
                <a:solidFill>
                  <a:schemeClr val="bg1"/>
                </a:solidFill>
                <a:latin typeface="Calibri"/>
                <a:cs typeface="Calibri"/>
              </a:rPr>
              <a:t>729</a:t>
            </a:r>
            <a:r>
              <a:rPr sz="24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chemeClr val="bg1"/>
                </a:solidFill>
                <a:latin typeface="Calibri"/>
                <a:cs typeface="Calibri"/>
              </a:rPr>
              <a:t>transactions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chemeClr val="bg1"/>
                </a:solidFill>
                <a:latin typeface="Calibri"/>
                <a:cs typeface="Calibri"/>
              </a:rPr>
              <a:t>Valeur</a:t>
            </a:r>
            <a:r>
              <a:rPr sz="24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moyenne</a:t>
            </a:r>
            <a:r>
              <a:rPr sz="240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d'une</a:t>
            </a:r>
            <a:r>
              <a:rPr sz="24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transaction</a:t>
            </a:r>
            <a:r>
              <a:rPr sz="24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:</a:t>
            </a:r>
            <a:r>
              <a:rPr sz="24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34.81</a:t>
            </a:r>
            <a:r>
              <a:rPr sz="24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chemeClr val="bg1"/>
                </a:solidFill>
                <a:latin typeface="Calibri"/>
                <a:cs typeface="Calibri"/>
              </a:rPr>
              <a:t>€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9BBB6569-7E3C-A66C-22A9-A3B412ABE048}"/>
              </a:ext>
            </a:extLst>
          </p:cNvPr>
          <p:cNvSpPr/>
          <p:nvPr/>
        </p:nvSpPr>
        <p:spPr>
          <a:xfrm>
            <a:off x="3273553" y="3442841"/>
            <a:ext cx="6797675" cy="0"/>
          </a:xfrm>
          <a:custGeom>
            <a:avLst/>
            <a:gdLst/>
            <a:ahLst/>
            <a:cxnLst/>
            <a:rect l="l" t="t" r="r" b="b"/>
            <a:pathLst>
              <a:path w="6797675">
                <a:moveTo>
                  <a:pt x="0" y="0"/>
                </a:moveTo>
                <a:lnTo>
                  <a:pt x="6797675" y="0"/>
                </a:lnTo>
              </a:path>
            </a:pathLst>
          </a:custGeom>
          <a:ln w="15875">
            <a:solidFill>
              <a:srgbClr val="27A7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1">
            <a:extLst>
              <a:ext uri="{FF2B5EF4-FFF2-40B4-BE49-F238E27FC236}">
                <a16:creationId xmlns:a16="http://schemas.microsoft.com/office/drawing/2014/main" id="{EF996CA0-DEBE-B59C-F57C-C9888919EBE0}"/>
              </a:ext>
            </a:extLst>
          </p:cNvPr>
          <p:cNvSpPr txBox="1"/>
          <p:nvPr/>
        </p:nvSpPr>
        <p:spPr>
          <a:xfrm>
            <a:off x="3352800" y="3470654"/>
            <a:ext cx="414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Prix</a:t>
            </a:r>
            <a:r>
              <a:rPr sz="24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moyen</a:t>
            </a:r>
            <a:r>
              <a:rPr sz="24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des</a:t>
            </a:r>
            <a:r>
              <a:rPr sz="24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produits</a:t>
            </a:r>
            <a:r>
              <a:rPr sz="24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:</a:t>
            </a:r>
            <a:r>
              <a:rPr sz="24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17.</a:t>
            </a:r>
            <a:r>
              <a:rPr lang="fr-FR" sz="2400" dirty="0">
                <a:solidFill>
                  <a:schemeClr val="bg1"/>
                </a:solidFill>
                <a:latin typeface="Calibri"/>
                <a:cs typeface="Calibri"/>
              </a:rPr>
              <a:t>54</a:t>
            </a:r>
            <a:r>
              <a:rPr sz="24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chemeClr val="bg1"/>
                </a:solidFill>
                <a:latin typeface="Calibri"/>
                <a:cs typeface="Calibri"/>
              </a:rPr>
              <a:t>€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object 12">
            <a:extLst>
              <a:ext uri="{FF2B5EF4-FFF2-40B4-BE49-F238E27FC236}">
                <a16:creationId xmlns:a16="http://schemas.microsoft.com/office/drawing/2014/main" id="{B37B8E4E-E9DE-CDC4-8931-2B3F6892CE29}"/>
              </a:ext>
            </a:extLst>
          </p:cNvPr>
          <p:cNvSpPr/>
          <p:nvPr/>
        </p:nvSpPr>
        <p:spPr>
          <a:xfrm>
            <a:off x="3273553" y="4297678"/>
            <a:ext cx="6797675" cy="0"/>
          </a:xfrm>
          <a:custGeom>
            <a:avLst/>
            <a:gdLst/>
            <a:ahLst/>
            <a:cxnLst/>
            <a:rect l="l" t="t" r="r" b="b"/>
            <a:pathLst>
              <a:path w="6797675">
                <a:moveTo>
                  <a:pt x="0" y="0"/>
                </a:moveTo>
                <a:lnTo>
                  <a:pt x="6797675" y="0"/>
                </a:lnTo>
              </a:path>
            </a:pathLst>
          </a:custGeom>
          <a:ln w="15875">
            <a:solidFill>
              <a:srgbClr val="27B4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3">
            <a:extLst>
              <a:ext uri="{FF2B5EF4-FFF2-40B4-BE49-F238E27FC236}">
                <a16:creationId xmlns:a16="http://schemas.microsoft.com/office/drawing/2014/main" id="{0290B6C0-C4AE-82E4-2347-DDCDFC27172C}"/>
              </a:ext>
            </a:extLst>
          </p:cNvPr>
          <p:cNvSpPr/>
          <p:nvPr/>
        </p:nvSpPr>
        <p:spPr>
          <a:xfrm>
            <a:off x="3273553" y="5152389"/>
            <a:ext cx="6797675" cy="0"/>
          </a:xfrm>
          <a:custGeom>
            <a:avLst/>
            <a:gdLst/>
            <a:ahLst/>
            <a:cxnLst/>
            <a:rect l="l" t="t" r="r" b="b"/>
            <a:pathLst>
              <a:path w="6797675">
                <a:moveTo>
                  <a:pt x="0" y="0"/>
                </a:moveTo>
                <a:lnTo>
                  <a:pt x="6797675" y="0"/>
                </a:lnTo>
              </a:path>
            </a:pathLst>
          </a:custGeom>
          <a:ln w="15875">
            <a:solidFill>
              <a:srgbClr val="27C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>
            <a:extLst>
              <a:ext uri="{FF2B5EF4-FFF2-40B4-BE49-F238E27FC236}">
                <a16:creationId xmlns:a16="http://schemas.microsoft.com/office/drawing/2014/main" id="{18D25C8D-11DC-A2D8-704B-F7D1842CA842}"/>
              </a:ext>
            </a:extLst>
          </p:cNvPr>
          <p:cNvSpPr txBox="1"/>
          <p:nvPr/>
        </p:nvSpPr>
        <p:spPr>
          <a:xfrm>
            <a:off x="3352800" y="4325619"/>
            <a:ext cx="5680075" cy="158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Nombre</a:t>
            </a:r>
            <a:r>
              <a:rPr sz="24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total</a:t>
            </a:r>
            <a:r>
              <a:rPr sz="24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de</a:t>
            </a:r>
            <a:r>
              <a:rPr sz="24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clients</a:t>
            </a:r>
            <a:r>
              <a:rPr sz="24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:</a:t>
            </a:r>
            <a:r>
              <a:rPr sz="24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8,</a:t>
            </a:r>
            <a:r>
              <a:rPr lang="fr-FR" sz="2400" dirty="0">
                <a:solidFill>
                  <a:schemeClr val="bg1"/>
                </a:solidFill>
                <a:latin typeface="Calibri"/>
                <a:cs typeface="Calibri"/>
              </a:rPr>
              <a:t>598</a:t>
            </a:r>
            <a:r>
              <a:rPr sz="24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chemeClr val="bg1"/>
                </a:solidFill>
                <a:latin typeface="Calibri"/>
                <a:cs typeface="Calibri"/>
              </a:rPr>
              <a:t>clients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2640"/>
              </a:lnSpc>
            </a:pP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Fréquence</a:t>
            </a:r>
            <a:r>
              <a:rPr sz="2400" spc="-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d'achat</a:t>
            </a:r>
            <a:r>
              <a:rPr sz="24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moyenne</a:t>
            </a:r>
            <a:r>
              <a:rPr sz="2400" spc="-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par</a:t>
            </a:r>
            <a:r>
              <a:rPr sz="24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client</a:t>
            </a:r>
            <a:r>
              <a:rPr sz="240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:</a:t>
            </a:r>
            <a:r>
              <a:rPr sz="24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sz="2400" spc="-10" dirty="0">
                <a:solidFill>
                  <a:schemeClr val="bg1"/>
                </a:solidFill>
                <a:latin typeface="Calibri"/>
                <a:cs typeface="Calibri"/>
              </a:rPr>
              <a:t>38.47</a:t>
            </a:r>
            <a:r>
              <a:rPr sz="24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transactions</a:t>
            </a:r>
            <a:r>
              <a:rPr sz="24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par</a:t>
            </a:r>
            <a:r>
              <a:rPr sz="24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chemeClr val="bg1"/>
                </a:solidFill>
                <a:latin typeface="Calibri"/>
                <a:cs typeface="Calibri"/>
              </a:rPr>
              <a:t>client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1" name="object 15">
            <a:extLst>
              <a:ext uri="{FF2B5EF4-FFF2-40B4-BE49-F238E27FC236}">
                <a16:creationId xmlns:a16="http://schemas.microsoft.com/office/drawing/2014/main" id="{41F67BB3-2D9B-CCBD-E432-F43D2E62EA4F}"/>
              </a:ext>
            </a:extLst>
          </p:cNvPr>
          <p:cNvSpPr/>
          <p:nvPr/>
        </p:nvSpPr>
        <p:spPr>
          <a:xfrm>
            <a:off x="3273553" y="6007162"/>
            <a:ext cx="6797675" cy="635"/>
          </a:xfrm>
          <a:custGeom>
            <a:avLst/>
            <a:gdLst/>
            <a:ahLst/>
            <a:cxnLst/>
            <a:rect l="l" t="t" r="r" b="b"/>
            <a:pathLst>
              <a:path w="6797675" h="635">
                <a:moveTo>
                  <a:pt x="0" y="0"/>
                </a:moveTo>
                <a:lnTo>
                  <a:pt x="6797675" y="12"/>
                </a:lnTo>
              </a:path>
            </a:pathLst>
          </a:custGeom>
          <a:ln w="15875">
            <a:solidFill>
              <a:srgbClr val="27CE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Espace réservé du numéro de diapositive 41">
            <a:extLst>
              <a:ext uri="{FF2B5EF4-FFF2-40B4-BE49-F238E27FC236}">
                <a16:creationId xmlns:a16="http://schemas.microsoft.com/office/drawing/2014/main" id="{077D4804-940B-0F5B-0BCD-EB170CBAA1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4147" y="2275332"/>
            <a:ext cx="867410" cy="319958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254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4"/>
              </a:spcBef>
            </a:pPr>
            <a:r>
              <a:rPr sz="1800" b="1" spc="-25" dirty="0">
                <a:solidFill>
                  <a:schemeClr val="accent6">
                    <a:lumMod val="20000"/>
                    <a:lumOff val="80000"/>
                  </a:schemeClr>
                </a:solidFill>
                <a:latin typeface="Cambria"/>
                <a:cs typeface="Cambria"/>
              </a:rPr>
              <a:t>+</a:t>
            </a:r>
            <a:r>
              <a:rPr lang="fr-FR" sz="1800" b="1" spc="-25" dirty="0">
                <a:solidFill>
                  <a:schemeClr val="accent6">
                    <a:lumMod val="20000"/>
                    <a:lumOff val="80000"/>
                  </a:schemeClr>
                </a:solidFill>
                <a:latin typeface="Cambria"/>
                <a:cs typeface="Cambria"/>
              </a:rPr>
              <a:t>9</a:t>
            </a:r>
            <a:r>
              <a:rPr sz="1800" b="1" spc="-25" dirty="0">
                <a:solidFill>
                  <a:schemeClr val="accent6">
                    <a:lumMod val="20000"/>
                    <a:lumOff val="80000"/>
                  </a:schemeClr>
                </a:solidFill>
                <a:latin typeface="Cambria"/>
                <a:cs typeface="Cambria"/>
              </a:rPr>
              <a:t>%</a:t>
            </a:r>
            <a:endParaRPr sz="1800" dirty="0">
              <a:solidFill>
                <a:schemeClr val="accent6">
                  <a:lumMod val="20000"/>
                  <a:lumOff val="8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0662" y="150999"/>
            <a:ext cx="79541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295" dirty="0">
                <a:solidFill>
                  <a:schemeClr val="bg1"/>
                </a:solidFill>
              </a:rPr>
              <a:t>Tendance : </a:t>
            </a:r>
            <a:r>
              <a:rPr spc="295" dirty="0">
                <a:solidFill>
                  <a:schemeClr val="bg1"/>
                </a:solidFill>
              </a:rPr>
              <a:t>chiffres</a:t>
            </a:r>
            <a:r>
              <a:rPr spc="320" dirty="0">
                <a:solidFill>
                  <a:schemeClr val="bg1"/>
                </a:solidFill>
              </a:rPr>
              <a:t> </a:t>
            </a:r>
            <a:r>
              <a:rPr spc="305" dirty="0">
                <a:solidFill>
                  <a:schemeClr val="bg1"/>
                </a:solidFill>
              </a:rPr>
              <a:t>en</a:t>
            </a:r>
            <a:r>
              <a:rPr spc="290" dirty="0">
                <a:solidFill>
                  <a:schemeClr val="bg1"/>
                </a:solidFill>
              </a:rPr>
              <a:t> </a:t>
            </a:r>
            <a:r>
              <a:rPr spc="305" dirty="0">
                <a:solidFill>
                  <a:schemeClr val="bg1"/>
                </a:solidFill>
              </a:rPr>
              <a:t>hausse</a:t>
            </a:r>
          </a:p>
        </p:txBody>
      </p:sp>
      <p:sp>
        <p:nvSpPr>
          <p:cNvPr id="5" name="object 5"/>
          <p:cNvSpPr/>
          <p:nvPr/>
        </p:nvSpPr>
        <p:spPr>
          <a:xfrm>
            <a:off x="550824" y="2222753"/>
            <a:ext cx="412115" cy="411480"/>
          </a:xfrm>
          <a:custGeom>
            <a:avLst/>
            <a:gdLst/>
            <a:ahLst/>
            <a:cxnLst/>
            <a:rect l="l" t="t" r="r" b="b"/>
            <a:pathLst>
              <a:path w="412115" h="411480">
                <a:moveTo>
                  <a:pt x="411759" y="375920"/>
                </a:moveTo>
                <a:lnTo>
                  <a:pt x="36334" y="375920"/>
                </a:lnTo>
                <a:lnTo>
                  <a:pt x="36334" y="0"/>
                </a:lnTo>
                <a:lnTo>
                  <a:pt x="0" y="0"/>
                </a:lnTo>
                <a:lnTo>
                  <a:pt x="0" y="375920"/>
                </a:lnTo>
                <a:lnTo>
                  <a:pt x="0" y="411480"/>
                </a:lnTo>
                <a:lnTo>
                  <a:pt x="411759" y="411480"/>
                </a:lnTo>
                <a:lnTo>
                  <a:pt x="411759" y="375920"/>
                </a:lnTo>
                <a:close/>
              </a:path>
              <a:path w="412115" h="411480">
                <a:moveTo>
                  <a:pt x="411759" y="102870"/>
                </a:moveTo>
                <a:lnTo>
                  <a:pt x="314883" y="102870"/>
                </a:lnTo>
                <a:lnTo>
                  <a:pt x="350608" y="138595"/>
                </a:lnTo>
                <a:lnTo>
                  <a:pt x="302768" y="186436"/>
                </a:lnTo>
                <a:lnTo>
                  <a:pt x="266433" y="150101"/>
                </a:lnTo>
                <a:lnTo>
                  <a:pt x="205879" y="210654"/>
                </a:lnTo>
                <a:lnTo>
                  <a:pt x="169557" y="174320"/>
                </a:lnTo>
                <a:lnTo>
                  <a:pt x="59956" y="283921"/>
                </a:lnTo>
                <a:lnTo>
                  <a:pt x="85382" y="309359"/>
                </a:lnTo>
                <a:lnTo>
                  <a:pt x="169557" y="225183"/>
                </a:lnTo>
                <a:lnTo>
                  <a:pt x="205879" y="261518"/>
                </a:lnTo>
                <a:lnTo>
                  <a:pt x="266433" y="200964"/>
                </a:lnTo>
                <a:lnTo>
                  <a:pt x="302768" y="237299"/>
                </a:lnTo>
                <a:lnTo>
                  <a:pt x="376034" y="164033"/>
                </a:lnTo>
                <a:lnTo>
                  <a:pt x="411759" y="199758"/>
                </a:lnTo>
                <a:lnTo>
                  <a:pt x="411759" y="10287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382652" y="2337307"/>
            <a:ext cx="3542065" cy="2472010"/>
            <a:chOff x="6279502" y="2215379"/>
            <a:chExt cx="3802379" cy="2724150"/>
          </a:xfrm>
        </p:grpSpPr>
        <p:sp>
          <p:nvSpPr>
            <p:cNvPr id="7" name="object 7"/>
            <p:cNvSpPr/>
            <p:nvPr/>
          </p:nvSpPr>
          <p:spPr>
            <a:xfrm>
              <a:off x="6364834" y="4513579"/>
              <a:ext cx="426084" cy="425450"/>
            </a:xfrm>
            <a:custGeom>
              <a:avLst/>
              <a:gdLst/>
              <a:ahLst/>
              <a:cxnLst/>
              <a:rect l="l" t="t" r="r" b="b"/>
              <a:pathLst>
                <a:path w="426084" h="425450">
                  <a:moveTo>
                    <a:pt x="425640" y="387350"/>
                  </a:moveTo>
                  <a:lnTo>
                    <a:pt x="37566" y="387350"/>
                  </a:lnTo>
                  <a:lnTo>
                    <a:pt x="37566" y="0"/>
                  </a:lnTo>
                  <a:lnTo>
                    <a:pt x="0" y="0"/>
                  </a:lnTo>
                  <a:lnTo>
                    <a:pt x="12" y="387350"/>
                  </a:lnTo>
                  <a:lnTo>
                    <a:pt x="12" y="425450"/>
                  </a:lnTo>
                  <a:lnTo>
                    <a:pt x="425640" y="425450"/>
                  </a:lnTo>
                  <a:lnTo>
                    <a:pt x="425640" y="387350"/>
                  </a:lnTo>
                  <a:close/>
                </a:path>
                <a:path w="426084" h="425450">
                  <a:moveTo>
                    <a:pt x="425640" y="218694"/>
                  </a:moveTo>
                  <a:lnTo>
                    <a:pt x="388708" y="255625"/>
                  </a:lnTo>
                  <a:lnTo>
                    <a:pt x="312966" y="179895"/>
                  </a:lnTo>
                  <a:lnTo>
                    <a:pt x="275412" y="217449"/>
                  </a:lnTo>
                  <a:lnTo>
                    <a:pt x="212826" y="154851"/>
                  </a:lnTo>
                  <a:lnTo>
                    <a:pt x="175260" y="192405"/>
                  </a:lnTo>
                  <a:lnTo>
                    <a:pt x="88265" y="105410"/>
                  </a:lnTo>
                  <a:lnTo>
                    <a:pt x="61976" y="131699"/>
                  </a:lnTo>
                  <a:lnTo>
                    <a:pt x="175260" y="244995"/>
                  </a:lnTo>
                  <a:lnTo>
                    <a:pt x="212826" y="207429"/>
                  </a:lnTo>
                  <a:lnTo>
                    <a:pt x="275412" y="270027"/>
                  </a:lnTo>
                  <a:lnTo>
                    <a:pt x="312966" y="232473"/>
                  </a:lnTo>
                  <a:lnTo>
                    <a:pt x="362419" y="281914"/>
                  </a:lnTo>
                  <a:lnTo>
                    <a:pt x="325488" y="318846"/>
                  </a:lnTo>
                  <a:lnTo>
                    <a:pt x="425640" y="318846"/>
                  </a:lnTo>
                  <a:lnTo>
                    <a:pt x="425640" y="21869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5892" y="2631948"/>
              <a:ext cx="3325367" cy="19964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79490" y="2215387"/>
              <a:ext cx="426084" cy="425450"/>
            </a:xfrm>
            <a:custGeom>
              <a:avLst/>
              <a:gdLst/>
              <a:ahLst/>
              <a:cxnLst/>
              <a:rect l="l" t="t" r="r" b="b"/>
              <a:pathLst>
                <a:path w="426084" h="425450">
                  <a:moveTo>
                    <a:pt x="425640" y="387350"/>
                  </a:moveTo>
                  <a:lnTo>
                    <a:pt x="37566" y="387350"/>
                  </a:lnTo>
                  <a:lnTo>
                    <a:pt x="37566" y="0"/>
                  </a:lnTo>
                  <a:lnTo>
                    <a:pt x="0" y="0"/>
                  </a:lnTo>
                  <a:lnTo>
                    <a:pt x="12" y="387350"/>
                  </a:lnTo>
                  <a:lnTo>
                    <a:pt x="12" y="425450"/>
                  </a:lnTo>
                  <a:lnTo>
                    <a:pt x="425640" y="425450"/>
                  </a:lnTo>
                  <a:lnTo>
                    <a:pt x="425640" y="387350"/>
                  </a:lnTo>
                  <a:close/>
                </a:path>
                <a:path w="426084" h="425450">
                  <a:moveTo>
                    <a:pt x="425640" y="206184"/>
                  </a:moveTo>
                  <a:lnTo>
                    <a:pt x="425627" y="106032"/>
                  </a:lnTo>
                  <a:lnTo>
                    <a:pt x="325488" y="106032"/>
                  </a:lnTo>
                  <a:lnTo>
                    <a:pt x="362419" y="142963"/>
                  </a:lnTo>
                  <a:lnTo>
                    <a:pt x="312966" y="192405"/>
                  </a:lnTo>
                  <a:lnTo>
                    <a:pt x="275412" y="154851"/>
                  </a:lnTo>
                  <a:lnTo>
                    <a:pt x="212826" y="217449"/>
                  </a:lnTo>
                  <a:lnTo>
                    <a:pt x="175260" y="179895"/>
                  </a:lnTo>
                  <a:lnTo>
                    <a:pt x="61976" y="293192"/>
                  </a:lnTo>
                  <a:lnTo>
                    <a:pt x="88265" y="319481"/>
                  </a:lnTo>
                  <a:lnTo>
                    <a:pt x="175260" y="232473"/>
                  </a:lnTo>
                  <a:lnTo>
                    <a:pt x="212826" y="270027"/>
                  </a:lnTo>
                  <a:lnTo>
                    <a:pt x="275412" y="207429"/>
                  </a:lnTo>
                  <a:lnTo>
                    <a:pt x="312966" y="244995"/>
                  </a:lnTo>
                  <a:lnTo>
                    <a:pt x="388708" y="169252"/>
                  </a:lnTo>
                  <a:lnTo>
                    <a:pt x="425640" y="206184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23" y="48768"/>
            <a:ext cx="2246377" cy="7299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407" y="4970559"/>
            <a:ext cx="2918784" cy="18020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0447" y="5004572"/>
            <a:ext cx="2917472" cy="17701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07008" y="4597908"/>
            <a:ext cx="844550" cy="320601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sz="1800" b="1" spc="-20" dirty="0">
                <a:solidFill>
                  <a:schemeClr val="accent6">
                    <a:lumMod val="20000"/>
                    <a:lumOff val="80000"/>
                  </a:schemeClr>
                </a:solidFill>
                <a:latin typeface="Cambria"/>
                <a:cs typeface="Cambria"/>
              </a:rPr>
              <a:t>+10%</a:t>
            </a:r>
            <a:endParaRPr sz="1800" dirty="0">
              <a:solidFill>
                <a:schemeClr val="accent6">
                  <a:lumMod val="20000"/>
                  <a:lumOff val="8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0859" y="2298192"/>
            <a:ext cx="789940" cy="320601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sz="1800" b="1" spc="-25" dirty="0">
                <a:solidFill>
                  <a:schemeClr val="accent6">
                    <a:lumMod val="20000"/>
                    <a:lumOff val="80000"/>
                  </a:schemeClr>
                </a:solidFill>
                <a:latin typeface="Cambria"/>
                <a:cs typeface="Cambria"/>
              </a:rPr>
              <a:t>+8%</a:t>
            </a:r>
            <a:endParaRPr sz="1800" dirty="0">
              <a:solidFill>
                <a:schemeClr val="accent6">
                  <a:lumMod val="20000"/>
                  <a:lumOff val="8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7964" y="4525517"/>
            <a:ext cx="412115" cy="411480"/>
          </a:xfrm>
          <a:custGeom>
            <a:avLst/>
            <a:gdLst/>
            <a:ahLst/>
            <a:cxnLst/>
            <a:rect l="l" t="t" r="r" b="b"/>
            <a:pathLst>
              <a:path w="412115" h="411479">
                <a:moveTo>
                  <a:pt x="411759" y="375920"/>
                </a:moveTo>
                <a:lnTo>
                  <a:pt x="36334" y="375920"/>
                </a:lnTo>
                <a:lnTo>
                  <a:pt x="36334" y="0"/>
                </a:lnTo>
                <a:lnTo>
                  <a:pt x="0" y="0"/>
                </a:lnTo>
                <a:lnTo>
                  <a:pt x="0" y="375920"/>
                </a:lnTo>
                <a:lnTo>
                  <a:pt x="0" y="411480"/>
                </a:lnTo>
                <a:lnTo>
                  <a:pt x="411759" y="411480"/>
                </a:lnTo>
                <a:lnTo>
                  <a:pt x="411759" y="375920"/>
                </a:lnTo>
                <a:close/>
              </a:path>
              <a:path w="412115" h="411479">
                <a:moveTo>
                  <a:pt x="411759" y="102870"/>
                </a:moveTo>
                <a:lnTo>
                  <a:pt x="314883" y="102870"/>
                </a:lnTo>
                <a:lnTo>
                  <a:pt x="350608" y="138595"/>
                </a:lnTo>
                <a:lnTo>
                  <a:pt x="302768" y="186436"/>
                </a:lnTo>
                <a:lnTo>
                  <a:pt x="266433" y="150101"/>
                </a:lnTo>
                <a:lnTo>
                  <a:pt x="205879" y="210654"/>
                </a:lnTo>
                <a:lnTo>
                  <a:pt x="169557" y="174320"/>
                </a:lnTo>
                <a:lnTo>
                  <a:pt x="59956" y="283921"/>
                </a:lnTo>
                <a:lnTo>
                  <a:pt x="85382" y="309359"/>
                </a:lnTo>
                <a:lnTo>
                  <a:pt x="169557" y="225183"/>
                </a:lnTo>
                <a:lnTo>
                  <a:pt x="205879" y="261518"/>
                </a:lnTo>
                <a:lnTo>
                  <a:pt x="266433" y="200964"/>
                </a:lnTo>
                <a:lnTo>
                  <a:pt x="302768" y="237299"/>
                </a:lnTo>
                <a:lnTo>
                  <a:pt x="376034" y="164033"/>
                </a:lnTo>
                <a:lnTo>
                  <a:pt x="411759" y="199758"/>
                </a:lnTo>
                <a:lnTo>
                  <a:pt x="411759" y="10287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14971" y="4597908"/>
            <a:ext cx="655320" cy="338455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25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5"/>
              </a:spcBef>
            </a:pPr>
            <a:r>
              <a:rPr sz="1600" b="1" spc="-35" dirty="0">
                <a:solidFill>
                  <a:srgbClr val="990000"/>
                </a:solidFill>
                <a:latin typeface="Cambria"/>
                <a:cs typeface="Cambria"/>
              </a:rPr>
              <a:t>-</a:t>
            </a:r>
            <a:r>
              <a:rPr sz="1600" b="1" spc="-25" dirty="0">
                <a:solidFill>
                  <a:srgbClr val="990000"/>
                </a:solidFill>
                <a:latin typeface="Cambria"/>
                <a:cs typeface="Cambria"/>
              </a:rPr>
              <a:t>1%</a:t>
            </a:r>
            <a:endParaRPr sz="1600" dirty="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98991" y="1224244"/>
            <a:ext cx="4016375" cy="434975"/>
            <a:chOff x="2413889" y="1173289"/>
            <a:chExt cx="4016375" cy="434975"/>
          </a:xfrm>
        </p:grpSpPr>
        <p:sp>
          <p:nvSpPr>
            <p:cNvPr id="18" name="object 18"/>
            <p:cNvSpPr/>
            <p:nvPr/>
          </p:nvSpPr>
          <p:spPr>
            <a:xfrm>
              <a:off x="2420874" y="1390650"/>
              <a:ext cx="1675130" cy="210820"/>
            </a:xfrm>
            <a:custGeom>
              <a:avLst/>
              <a:gdLst/>
              <a:ahLst/>
              <a:cxnLst/>
              <a:rect l="l" t="t" r="r" b="b"/>
              <a:pathLst>
                <a:path w="1675129" h="210819">
                  <a:moveTo>
                    <a:pt x="159080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1590802" y="210312"/>
                  </a:lnTo>
                  <a:lnTo>
                    <a:pt x="1674876" y="105155"/>
                  </a:lnTo>
                  <a:lnTo>
                    <a:pt x="1590802" y="0"/>
                  </a:lnTo>
                  <a:close/>
                </a:path>
              </a:pathLst>
            </a:custGeom>
            <a:solidFill>
              <a:srgbClr val="6E6E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20874" y="1390650"/>
              <a:ext cx="2326640" cy="210820"/>
            </a:xfrm>
            <a:custGeom>
              <a:avLst/>
              <a:gdLst/>
              <a:ahLst/>
              <a:cxnLst/>
              <a:rect l="l" t="t" r="r" b="b"/>
              <a:pathLst>
                <a:path w="2326640" h="210819">
                  <a:moveTo>
                    <a:pt x="0" y="0"/>
                  </a:moveTo>
                  <a:lnTo>
                    <a:pt x="1590802" y="0"/>
                  </a:lnTo>
                  <a:lnTo>
                    <a:pt x="1674876" y="105155"/>
                  </a:lnTo>
                  <a:lnTo>
                    <a:pt x="1590802" y="210312"/>
                  </a:lnTo>
                  <a:lnTo>
                    <a:pt x="0" y="210312"/>
                  </a:lnTo>
                  <a:lnTo>
                    <a:pt x="0" y="0"/>
                  </a:lnTo>
                  <a:close/>
                </a:path>
                <a:path w="2326640" h="210819">
                  <a:moveTo>
                    <a:pt x="1674876" y="105155"/>
                  </a:moveTo>
                  <a:lnTo>
                    <a:pt x="2326513" y="105155"/>
                  </a:lnTo>
                </a:path>
              </a:pathLst>
            </a:custGeom>
            <a:ln w="13970">
              <a:solidFill>
                <a:srgbClr val="6E6E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56788" y="1216152"/>
              <a:ext cx="0" cy="173990"/>
            </a:xfrm>
            <a:custGeom>
              <a:avLst/>
              <a:gdLst/>
              <a:ahLst/>
              <a:cxnLst/>
              <a:rect l="l" t="t" r="r" b="b"/>
              <a:pathLst>
                <a:path h="173990">
                  <a:moveTo>
                    <a:pt x="0" y="0"/>
                  </a:moveTo>
                  <a:lnTo>
                    <a:pt x="0" y="173736"/>
                  </a:lnTo>
                </a:path>
              </a:pathLst>
            </a:custGeom>
            <a:ln w="12700">
              <a:solidFill>
                <a:srgbClr val="6E6E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40786" y="118186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59">
                  <a:moveTo>
                    <a:pt x="35051" y="0"/>
                  </a:moveTo>
                  <a:lnTo>
                    <a:pt x="0" y="0"/>
                  </a:lnTo>
                  <a:lnTo>
                    <a:pt x="0" y="35051"/>
                  </a:lnTo>
                  <a:lnTo>
                    <a:pt x="35051" y="35051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6E6E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0786" y="118186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59">
                  <a:moveTo>
                    <a:pt x="0" y="35051"/>
                  </a:moveTo>
                  <a:lnTo>
                    <a:pt x="35051" y="35051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35051"/>
                  </a:lnTo>
                  <a:close/>
                </a:path>
              </a:pathLst>
            </a:custGeom>
            <a:ln w="17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48022" y="1390650"/>
              <a:ext cx="1675130" cy="210820"/>
            </a:xfrm>
            <a:custGeom>
              <a:avLst/>
              <a:gdLst/>
              <a:ahLst/>
              <a:cxnLst/>
              <a:rect l="l" t="t" r="r" b="b"/>
              <a:pathLst>
                <a:path w="1675129" h="210819">
                  <a:moveTo>
                    <a:pt x="1590802" y="0"/>
                  </a:moveTo>
                  <a:lnTo>
                    <a:pt x="84074" y="0"/>
                  </a:lnTo>
                  <a:lnTo>
                    <a:pt x="0" y="105155"/>
                  </a:lnTo>
                  <a:lnTo>
                    <a:pt x="84074" y="210312"/>
                  </a:lnTo>
                  <a:lnTo>
                    <a:pt x="1590802" y="210312"/>
                  </a:lnTo>
                  <a:lnTo>
                    <a:pt x="1674876" y="105155"/>
                  </a:lnTo>
                  <a:lnTo>
                    <a:pt x="1590802" y="0"/>
                  </a:lnTo>
                  <a:close/>
                </a:path>
              </a:pathLst>
            </a:custGeom>
            <a:solidFill>
              <a:srgbClr val="6E6E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48022" y="1390650"/>
              <a:ext cx="1675130" cy="210820"/>
            </a:xfrm>
            <a:custGeom>
              <a:avLst/>
              <a:gdLst/>
              <a:ahLst/>
              <a:cxnLst/>
              <a:rect l="l" t="t" r="r" b="b"/>
              <a:pathLst>
                <a:path w="1675129" h="210819">
                  <a:moveTo>
                    <a:pt x="0" y="105155"/>
                  </a:moveTo>
                  <a:lnTo>
                    <a:pt x="84074" y="0"/>
                  </a:lnTo>
                  <a:lnTo>
                    <a:pt x="1590802" y="0"/>
                  </a:lnTo>
                  <a:lnTo>
                    <a:pt x="1674876" y="105155"/>
                  </a:lnTo>
                  <a:lnTo>
                    <a:pt x="1590802" y="210312"/>
                  </a:lnTo>
                  <a:lnTo>
                    <a:pt x="84074" y="210312"/>
                  </a:lnTo>
                  <a:lnTo>
                    <a:pt x="0" y="105155"/>
                  </a:lnTo>
                  <a:close/>
                </a:path>
              </a:pathLst>
            </a:custGeom>
            <a:ln w="13970">
              <a:solidFill>
                <a:srgbClr val="6E6E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51568" y="1438556"/>
            <a:ext cx="27876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63165" algn="l"/>
              </a:tabLst>
            </a:pP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2021-</a:t>
            </a:r>
            <a:r>
              <a:rPr sz="1100" spc="-25" dirty="0">
                <a:solidFill>
                  <a:srgbClr val="FFFFFF"/>
                </a:solidFill>
                <a:latin typeface="Cambria"/>
                <a:cs typeface="Cambria"/>
              </a:rPr>
              <a:t>03</a:t>
            </a:r>
            <a:r>
              <a:rPr sz="11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100" spc="-20" dirty="0">
                <a:solidFill>
                  <a:srgbClr val="FFFFFF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36481" y="950495"/>
            <a:ext cx="61588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75910" algn="l"/>
              </a:tabLst>
            </a:pPr>
            <a:r>
              <a:rPr sz="1100" spc="50" dirty="0">
                <a:solidFill>
                  <a:schemeClr val="bg1"/>
                </a:solidFill>
                <a:latin typeface="Cambria"/>
                <a:cs typeface="Cambria"/>
              </a:rPr>
              <a:t>Lancement</a:t>
            </a:r>
            <a:r>
              <a:rPr sz="1100" spc="10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chemeClr val="bg1"/>
                </a:solidFill>
                <a:latin typeface="Cambria"/>
                <a:cs typeface="Cambria"/>
              </a:rPr>
              <a:t>de</a:t>
            </a:r>
            <a:r>
              <a:rPr sz="1100" spc="1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100" spc="55" dirty="0">
                <a:solidFill>
                  <a:schemeClr val="bg1"/>
                </a:solidFill>
                <a:latin typeface="Cambria"/>
                <a:cs typeface="Cambria"/>
              </a:rPr>
              <a:t>la</a:t>
            </a:r>
            <a:r>
              <a:rPr sz="1100" spc="12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chemeClr val="bg1"/>
                </a:solidFill>
                <a:latin typeface="Cambria"/>
                <a:cs typeface="Cambria"/>
              </a:rPr>
              <a:t>librairie</a:t>
            </a:r>
            <a:r>
              <a:rPr sz="1100" spc="10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chemeClr val="bg1"/>
                </a:solidFill>
                <a:latin typeface="Cambria"/>
                <a:cs typeface="Cambria"/>
              </a:rPr>
              <a:t>en</a:t>
            </a:r>
            <a:r>
              <a:rPr sz="1100" spc="1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Cambria"/>
                <a:cs typeface="Cambria"/>
              </a:rPr>
              <a:t>ligne</a:t>
            </a:r>
            <a:r>
              <a:rPr sz="1100" dirty="0">
                <a:latin typeface="Cambria"/>
                <a:cs typeface="Cambria"/>
              </a:rPr>
              <a:t>	</a:t>
            </a:r>
            <a:r>
              <a:rPr sz="1100" spc="-10" dirty="0">
                <a:solidFill>
                  <a:schemeClr val="bg1"/>
                </a:solidFill>
                <a:latin typeface="Cambria"/>
                <a:cs typeface="Cambria"/>
              </a:rPr>
              <a:t>Aujourd’hui</a:t>
            </a:r>
            <a:endParaRPr sz="11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444463" y="1434619"/>
            <a:ext cx="3197860" cy="434975"/>
            <a:chOff x="5559361" y="1383664"/>
            <a:chExt cx="3197860" cy="434975"/>
          </a:xfrm>
        </p:grpSpPr>
        <p:sp>
          <p:nvSpPr>
            <p:cNvPr id="28" name="object 28"/>
            <p:cNvSpPr/>
            <p:nvPr/>
          </p:nvSpPr>
          <p:spPr>
            <a:xfrm>
              <a:off x="6422897" y="1495805"/>
              <a:ext cx="652145" cy="0"/>
            </a:xfrm>
            <a:custGeom>
              <a:avLst/>
              <a:gdLst/>
              <a:ahLst/>
              <a:cxnLst/>
              <a:rect l="l" t="t" r="r" b="b"/>
              <a:pathLst>
                <a:path w="652145">
                  <a:moveTo>
                    <a:pt x="0" y="0"/>
                  </a:moveTo>
                  <a:lnTo>
                    <a:pt x="651636" y="0"/>
                  </a:lnTo>
                </a:path>
              </a:pathLst>
            </a:custGeom>
            <a:ln w="13970">
              <a:solidFill>
                <a:srgbClr val="6E6E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83935" y="1600199"/>
              <a:ext cx="0" cy="173990"/>
            </a:xfrm>
            <a:custGeom>
              <a:avLst/>
              <a:gdLst/>
              <a:ahLst/>
              <a:cxnLst/>
              <a:rect l="l" t="t" r="r" b="b"/>
              <a:pathLst>
                <a:path h="173989">
                  <a:moveTo>
                    <a:pt x="0" y="0"/>
                  </a:moveTo>
                  <a:lnTo>
                    <a:pt x="0" y="173736"/>
                  </a:lnTo>
                </a:path>
              </a:pathLst>
            </a:custGeom>
            <a:ln w="12700">
              <a:solidFill>
                <a:srgbClr val="6E6E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67933" y="1774697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51" y="0"/>
                  </a:moveTo>
                  <a:lnTo>
                    <a:pt x="0" y="0"/>
                  </a:lnTo>
                  <a:lnTo>
                    <a:pt x="0" y="35051"/>
                  </a:lnTo>
                  <a:lnTo>
                    <a:pt x="35051" y="35051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6E6E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933" y="1774697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0" y="35051"/>
                  </a:moveTo>
                  <a:lnTo>
                    <a:pt x="35051" y="35051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35051"/>
                  </a:lnTo>
                  <a:close/>
                </a:path>
              </a:pathLst>
            </a:custGeom>
            <a:ln w="17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75169" y="1390649"/>
              <a:ext cx="1675130" cy="210820"/>
            </a:xfrm>
            <a:custGeom>
              <a:avLst/>
              <a:gdLst/>
              <a:ahLst/>
              <a:cxnLst/>
              <a:rect l="l" t="t" r="r" b="b"/>
              <a:pathLst>
                <a:path w="1675129" h="210819">
                  <a:moveTo>
                    <a:pt x="1674876" y="0"/>
                  </a:moveTo>
                  <a:lnTo>
                    <a:pt x="84074" y="0"/>
                  </a:lnTo>
                  <a:lnTo>
                    <a:pt x="0" y="105155"/>
                  </a:lnTo>
                  <a:lnTo>
                    <a:pt x="84074" y="210312"/>
                  </a:lnTo>
                  <a:lnTo>
                    <a:pt x="1674876" y="210312"/>
                  </a:lnTo>
                  <a:lnTo>
                    <a:pt x="1674876" y="0"/>
                  </a:lnTo>
                  <a:close/>
                </a:path>
              </a:pathLst>
            </a:custGeom>
            <a:solidFill>
              <a:srgbClr val="6E6E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75169" y="1390649"/>
              <a:ext cx="1675130" cy="210820"/>
            </a:xfrm>
            <a:custGeom>
              <a:avLst/>
              <a:gdLst/>
              <a:ahLst/>
              <a:cxnLst/>
              <a:rect l="l" t="t" r="r" b="b"/>
              <a:pathLst>
                <a:path w="1675129" h="210819">
                  <a:moveTo>
                    <a:pt x="1674876" y="210312"/>
                  </a:moveTo>
                  <a:lnTo>
                    <a:pt x="84074" y="210312"/>
                  </a:lnTo>
                  <a:lnTo>
                    <a:pt x="0" y="105155"/>
                  </a:lnTo>
                  <a:lnTo>
                    <a:pt x="84074" y="0"/>
                  </a:lnTo>
                  <a:lnTo>
                    <a:pt x="1674876" y="0"/>
                  </a:lnTo>
                  <a:lnTo>
                    <a:pt x="1674876" y="210312"/>
                  </a:lnTo>
                  <a:close/>
                </a:path>
              </a:pathLst>
            </a:custGeom>
            <a:ln w="13970">
              <a:solidFill>
                <a:srgbClr val="6E6E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548790" y="1438556"/>
            <a:ext cx="5391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2023-</a:t>
            </a:r>
            <a:r>
              <a:rPr sz="1100" spc="-25" dirty="0">
                <a:solidFill>
                  <a:srgbClr val="FFFFFF"/>
                </a:solidFill>
                <a:latin typeface="Cambria"/>
                <a:cs typeface="Cambria"/>
              </a:rPr>
              <a:t>02</a:t>
            </a:r>
            <a:endParaRPr sz="11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771611" y="1224244"/>
            <a:ext cx="52705" cy="217170"/>
            <a:chOff x="7886509" y="1173289"/>
            <a:chExt cx="52705" cy="217170"/>
          </a:xfrm>
        </p:grpSpPr>
        <p:sp>
          <p:nvSpPr>
            <p:cNvPr id="36" name="object 36"/>
            <p:cNvSpPr/>
            <p:nvPr/>
          </p:nvSpPr>
          <p:spPr>
            <a:xfrm>
              <a:off x="7912607" y="1216152"/>
              <a:ext cx="0" cy="173990"/>
            </a:xfrm>
            <a:custGeom>
              <a:avLst/>
              <a:gdLst/>
              <a:ahLst/>
              <a:cxnLst/>
              <a:rect l="l" t="t" r="r" b="b"/>
              <a:pathLst>
                <a:path h="173990">
                  <a:moveTo>
                    <a:pt x="0" y="0"/>
                  </a:moveTo>
                  <a:lnTo>
                    <a:pt x="0" y="173736"/>
                  </a:lnTo>
                </a:path>
              </a:pathLst>
            </a:custGeom>
            <a:ln w="12700">
              <a:solidFill>
                <a:srgbClr val="6E6E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95081" y="118186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35051" y="0"/>
                  </a:moveTo>
                  <a:lnTo>
                    <a:pt x="0" y="0"/>
                  </a:lnTo>
                  <a:lnTo>
                    <a:pt x="0" y="35051"/>
                  </a:lnTo>
                  <a:lnTo>
                    <a:pt x="35051" y="35051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6E6E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95081" y="118186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0" y="35051"/>
                  </a:moveTo>
                  <a:lnTo>
                    <a:pt x="35051" y="35051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35051"/>
                  </a:lnTo>
                  <a:close/>
                </a:path>
              </a:pathLst>
            </a:custGeom>
            <a:ln w="17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574193" y="1683159"/>
            <a:ext cx="2277110" cy="228909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45"/>
              </a:spcBef>
            </a:pPr>
            <a:r>
              <a:rPr sz="1200" spc="70" dirty="0">
                <a:solidFill>
                  <a:schemeClr val="bg1"/>
                </a:solidFill>
                <a:latin typeface="Cambria"/>
                <a:cs typeface="Cambria"/>
              </a:rPr>
              <a:t>Période</a:t>
            </a:r>
            <a:r>
              <a:rPr sz="1200" spc="10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200" spc="40" dirty="0">
                <a:solidFill>
                  <a:schemeClr val="bg1"/>
                </a:solidFill>
                <a:latin typeface="Cambria"/>
                <a:cs typeface="Cambria"/>
              </a:rPr>
              <a:t>2</a:t>
            </a:r>
            <a:endParaRPr sz="1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32746" y="1683159"/>
            <a:ext cx="2286000" cy="228909"/>
          </a:xfrm>
          <a:prstGeom prst="rect">
            <a:avLst/>
          </a:prstGeom>
          <a:solidFill>
            <a:srgbClr val="D9D9D9">
              <a:alpha val="49803"/>
            </a:srgbClr>
          </a:solidFill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1200" spc="70" dirty="0">
                <a:solidFill>
                  <a:schemeClr val="bg1"/>
                </a:solidFill>
                <a:latin typeface="Cambria"/>
                <a:cs typeface="Cambria"/>
              </a:rPr>
              <a:t>Période</a:t>
            </a:r>
            <a:r>
              <a:rPr sz="1200" spc="11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200" spc="40" dirty="0">
                <a:solidFill>
                  <a:schemeClr val="bg1"/>
                </a:solidFill>
                <a:latin typeface="Cambria"/>
                <a:cs typeface="Cambria"/>
              </a:rPr>
              <a:t>1</a:t>
            </a:r>
            <a:endParaRPr sz="1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62048" y="2337307"/>
            <a:ext cx="224637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145" dirty="0">
                <a:solidFill>
                  <a:schemeClr val="bg1"/>
                </a:solidFill>
                <a:latin typeface="Cambria"/>
                <a:cs typeface="Cambria"/>
              </a:rPr>
              <a:t>11,</a:t>
            </a:r>
            <a:r>
              <a:rPr lang="fr-FR" sz="1400" i="1" spc="145" dirty="0">
                <a:solidFill>
                  <a:schemeClr val="bg1"/>
                </a:solidFill>
                <a:latin typeface="Cambria"/>
                <a:cs typeface="Cambria"/>
              </a:rPr>
              <a:t>5</a:t>
            </a:r>
            <a:r>
              <a:rPr sz="1400" i="1" spc="12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400" i="1" spc="55" dirty="0">
                <a:solidFill>
                  <a:schemeClr val="bg1"/>
                </a:solidFill>
                <a:latin typeface="Cambria"/>
                <a:cs typeface="Cambria"/>
              </a:rPr>
              <a:t>M€</a:t>
            </a:r>
            <a:r>
              <a:rPr sz="1400" i="1" spc="114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400" i="1" spc="130" dirty="0">
                <a:solidFill>
                  <a:schemeClr val="bg1"/>
                </a:solidFill>
                <a:latin typeface="Cambria"/>
                <a:cs typeface="Cambria"/>
              </a:rPr>
              <a:t>sur</a:t>
            </a:r>
            <a:r>
              <a:rPr lang="fr-FR" sz="1400" i="1" spc="130" dirty="0">
                <a:solidFill>
                  <a:schemeClr val="bg1"/>
                </a:solidFill>
                <a:latin typeface="Cambria"/>
                <a:cs typeface="Cambria"/>
              </a:rPr>
              <a:t> + de</a:t>
            </a:r>
            <a:r>
              <a:rPr sz="1400" i="1" spc="12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400" i="1" spc="145" dirty="0">
                <a:solidFill>
                  <a:schemeClr val="bg1"/>
                </a:solidFill>
                <a:latin typeface="Cambria"/>
                <a:cs typeface="Cambria"/>
              </a:rPr>
              <a:t>2</a:t>
            </a:r>
            <a:r>
              <a:rPr sz="1400" i="1" spc="13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400" i="1" spc="114" dirty="0">
                <a:solidFill>
                  <a:schemeClr val="bg1"/>
                </a:solidFill>
                <a:latin typeface="Cambria"/>
                <a:cs typeface="Cambria"/>
              </a:rPr>
              <a:t>ans</a:t>
            </a:r>
            <a:endParaRPr sz="14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62048" y="4658105"/>
            <a:ext cx="23939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40" dirty="0">
                <a:solidFill>
                  <a:schemeClr val="bg1"/>
                </a:solidFill>
                <a:latin typeface="Trebuchet MS"/>
                <a:cs typeface="Trebuchet MS"/>
              </a:rPr>
              <a:t>330</a:t>
            </a:r>
            <a:r>
              <a:rPr sz="1400" i="1" spc="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140" dirty="0">
                <a:solidFill>
                  <a:schemeClr val="bg1"/>
                </a:solidFill>
                <a:latin typeface="Trebuchet MS"/>
                <a:cs typeface="Trebuchet MS"/>
              </a:rPr>
              <a:t>769</a:t>
            </a:r>
            <a:r>
              <a:rPr sz="1400" i="1" spc="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65" dirty="0">
                <a:solidFill>
                  <a:schemeClr val="bg1"/>
                </a:solidFill>
                <a:latin typeface="Trebuchet MS"/>
                <a:cs typeface="Trebuchet MS"/>
              </a:rPr>
              <a:t>sessions</a:t>
            </a:r>
            <a:r>
              <a:rPr sz="1400" i="1" spc="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100" dirty="0">
                <a:solidFill>
                  <a:schemeClr val="bg1"/>
                </a:solidFill>
                <a:latin typeface="Trebuchet MS"/>
                <a:cs typeface="Trebuchet MS"/>
              </a:rPr>
              <a:t>sur</a:t>
            </a:r>
            <a:r>
              <a:rPr sz="1400" i="1" spc="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145" dirty="0">
                <a:solidFill>
                  <a:schemeClr val="bg1"/>
                </a:solidFill>
                <a:latin typeface="Trebuchet MS"/>
                <a:cs typeface="Trebuchet MS"/>
              </a:rPr>
              <a:t>2</a:t>
            </a:r>
            <a:r>
              <a:rPr sz="1400" i="1" spc="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100" dirty="0">
                <a:solidFill>
                  <a:schemeClr val="bg1"/>
                </a:solidFill>
                <a:latin typeface="Trebuchet MS"/>
                <a:cs typeface="Trebuchet MS"/>
              </a:rPr>
              <a:t>ans</a:t>
            </a:r>
            <a:endParaRPr sz="1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96276" y="2397379"/>
            <a:ext cx="22529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140" dirty="0">
                <a:solidFill>
                  <a:schemeClr val="bg1"/>
                </a:solidFill>
                <a:latin typeface="Trebuchet MS"/>
                <a:cs typeface="Trebuchet MS"/>
              </a:rPr>
              <a:t>657</a:t>
            </a:r>
            <a:r>
              <a:rPr sz="1400" i="1" spc="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140" dirty="0">
                <a:solidFill>
                  <a:schemeClr val="bg1"/>
                </a:solidFill>
                <a:latin typeface="Trebuchet MS"/>
                <a:cs typeface="Trebuchet MS"/>
              </a:rPr>
              <a:t>726</a:t>
            </a:r>
            <a:r>
              <a:rPr sz="1400" i="1" spc="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50" dirty="0">
                <a:solidFill>
                  <a:schemeClr val="bg1"/>
                </a:solidFill>
                <a:latin typeface="Trebuchet MS"/>
                <a:cs typeface="Trebuchet MS"/>
              </a:rPr>
              <a:t>ventes</a:t>
            </a:r>
            <a:r>
              <a:rPr sz="1400" i="1" spc="1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105" dirty="0">
                <a:solidFill>
                  <a:schemeClr val="bg1"/>
                </a:solidFill>
                <a:latin typeface="Trebuchet MS"/>
                <a:cs typeface="Trebuchet MS"/>
              </a:rPr>
              <a:t>sur</a:t>
            </a:r>
            <a:r>
              <a:rPr sz="1400" i="1" spc="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145" dirty="0">
                <a:solidFill>
                  <a:schemeClr val="bg1"/>
                </a:solidFill>
                <a:latin typeface="Trebuchet MS"/>
                <a:cs typeface="Trebuchet MS"/>
              </a:rPr>
              <a:t>2</a:t>
            </a:r>
            <a:r>
              <a:rPr sz="1400" i="1" spc="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100" dirty="0">
                <a:solidFill>
                  <a:schemeClr val="bg1"/>
                </a:solidFill>
                <a:latin typeface="Trebuchet MS"/>
                <a:cs typeface="Trebuchet MS"/>
              </a:rPr>
              <a:t>ans</a:t>
            </a:r>
            <a:endParaRPr sz="1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24343" y="4658105"/>
            <a:ext cx="1155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45" dirty="0">
                <a:solidFill>
                  <a:schemeClr val="bg1"/>
                </a:solidFill>
                <a:latin typeface="Trebuchet MS"/>
                <a:cs typeface="Trebuchet MS"/>
              </a:rPr>
              <a:t>8</a:t>
            </a:r>
            <a:r>
              <a:rPr sz="1400" i="1" spc="1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140" dirty="0">
                <a:solidFill>
                  <a:schemeClr val="bg1"/>
                </a:solidFill>
                <a:latin typeface="Trebuchet MS"/>
                <a:cs typeface="Trebuchet MS"/>
              </a:rPr>
              <a:t>598</a:t>
            </a:r>
            <a:r>
              <a:rPr sz="1400" i="1" spc="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400" i="1" spc="-10" dirty="0">
                <a:solidFill>
                  <a:schemeClr val="bg1"/>
                </a:solidFill>
                <a:latin typeface="Trebuchet MS"/>
                <a:cs typeface="Trebuchet MS"/>
              </a:rPr>
              <a:t>clients</a:t>
            </a:r>
            <a:endParaRPr sz="1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7A4EEAD0-E54D-FFEF-FAB1-A4A9D8F5D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533" y="2627001"/>
            <a:ext cx="2918784" cy="192237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DAB094-3C01-3F1F-2911-C38C2B2265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3282</TotalTime>
  <Words>2933</Words>
  <Application>Microsoft Office PowerPoint</Application>
  <PresentationFormat>Grand écran</PresentationFormat>
  <Paragraphs>374</Paragraphs>
  <Slides>52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0" baseType="lpstr">
      <vt:lpstr>Aptos</vt:lpstr>
      <vt:lpstr>Arial</vt:lpstr>
      <vt:lpstr>Calibri</vt:lpstr>
      <vt:lpstr>Calibri Light</vt:lpstr>
      <vt:lpstr>Cambria</vt:lpstr>
      <vt:lpstr>Trebuchet MS</vt:lpstr>
      <vt:lpstr>Wingdings</vt:lpstr>
      <vt:lpstr>Office Theme</vt:lpstr>
      <vt:lpstr>Librairie en ligne</vt:lpstr>
      <vt:lpstr>Sommaire</vt:lpstr>
      <vt:lpstr>Présentation PowerPoint</vt:lpstr>
      <vt:lpstr>3 fichiers importés</vt:lpstr>
      <vt:lpstr>Données de tests</vt:lpstr>
      <vt:lpstr>Un produit sans prix de ventes</vt:lpstr>
      <vt:lpstr>KPIs et Indicateurs Clès</vt:lpstr>
      <vt:lpstr>En bref</vt:lpstr>
      <vt:lpstr>Tendance : chiffres en hausse</vt:lpstr>
      <vt:lpstr>Présentation PowerPoint</vt:lpstr>
      <vt:lpstr>Evolution du chiffre d’affaire</vt:lpstr>
      <vt:lpstr>Octobre 2021 : Bug informatique ou rupture de stock ?</vt:lpstr>
      <vt:lpstr>Chiffre d’affaires stabilisé</vt:lpstr>
      <vt:lpstr>Nombre de ventes par mois</vt:lpstr>
      <vt:lpstr>Nombre de ventes par heure de la journée</vt:lpstr>
      <vt:lpstr>La catégorie 1 : 40% du CA, et la plus vendu aux clients</vt:lpstr>
      <vt:lpstr>Tops et Flops des ventes</vt:lpstr>
      <vt:lpstr>2 types de clients BtoB et BtoC</vt:lpstr>
      <vt:lpstr>50% du chiffre d’affaires réalisé par 20% des clients</vt:lpstr>
      <vt:lpstr>Profil clients</vt:lpstr>
      <vt:lpstr>Analyse des corrélations</vt:lpstr>
      <vt:lpstr>Hypothèses de tests</vt:lpstr>
      <vt:lpstr>Hypothèse nulle ou hypothèse alternative</vt:lpstr>
      <vt:lpstr>La P-Value</vt:lpstr>
      <vt:lpstr>Tests statistiques : analyse bivariée  Genre et catégorie : deux variables qualitatives</vt:lpstr>
      <vt:lpstr>Tests statistiques : analyse bivariée  Genre et catégorie : deux variables qualitatives</vt:lpstr>
      <vt:lpstr>Tests statistiques : analyse bivariée  Genre et catégorie : deux variables qualitatives</vt:lpstr>
      <vt:lpstr>Présentation PowerPoint</vt:lpstr>
      <vt:lpstr>Tests statistiques : analyse bivariée  Age et montant total : deux variables quantitatives</vt:lpstr>
      <vt:lpstr>Tests statistiques : analyse bivariée  Age et montant total : deux variables quantitatives</vt:lpstr>
      <vt:lpstr>Tests statistiques : analyse bivariée  Age et montant total : deux variables quantitatives</vt:lpstr>
      <vt:lpstr>Tests statistiques : analyse bivariée  Age et montant total : deux variables quantitatives</vt:lpstr>
      <vt:lpstr>Tests statistiques : analyse bivariée  Age et fréquence d’achats : deux variables quantitatives</vt:lpstr>
      <vt:lpstr>Tests statistiques : analyse bivariée   Age et fréquence d’achats : deux variables quantitatives</vt:lpstr>
      <vt:lpstr>Tests statistiques : analyse bivariée   Age et fréquence d’achats : deux variables quantitatives</vt:lpstr>
      <vt:lpstr>Tests statistiques : analyse bivariée   Tranche d’âge et fréquence d’achats : une variable qualitative et une variable quantitative</vt:lpstr>
      <vt:lpstr>Tests statistiques : analyse bivariée   Tranche d’âge et fréquence d’achats : une variable qualitative et une variable quantitative</vt:lpstr>
      <vt:lpstr>Tests statistiques : analyse bivariée  Age et panier moyen : deux variables quantitatives</vt:lpstr>
      <vt:lpstr>Tests statistiques : analyse bivariée   Age et panier moyen : deux variables quantitatives</vt:lpstr>
      <vt:lpstr>Tests statistiques : analyse bivariée   Age et fréquence d’achats : deux variables quantitatives</vt:lpstr>
      <vt:lpstr>Tests statistiques : analyse bivariée  Tranche d’âge et catégorie de livre : deux variables qualitatives</vt:lpstr>
      <vt:lpstr>Tests statistiques : analyse bivariée   Tranche d’âge et catégorie de livre : deux variables qualitatives</vt:lpstr>
      <vt:lpstr>Tests statistiques : analyse bivariée   Tranche d’âge et catégorie de livre : deux variables qualitatives</vt:lpstr>
      <vt:lpstr>Présentation PowerPoint</vt:lpstr>
      <vt:lpstr>Présentation PowerPoint</vt:lpstr>
      <vt:lpstr>Présentation PowerPoint</vt:lpstr>
      <vt:lpstr>Les + gros clients particuliers = les 35-54 ans</vt:lpstr>
      <vt:lpstr>Présentation PowerPoint</vt:lpstr>
      <vt:lpstr>"MERCI DE VOTRE ATTENTION."</vt:lpstr>
      <vt:lpstr>Présentation PowerPoint</vt:lpstr>
      <vt:lpstr>Présentation PowerPoint</vt:lpstr>
      <vt:lpstr>Vue globale des corrélations linéaires entre les variables quantitatives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Librairie en ligne  2 ans d’activités</dc:title>
  <dc:creator>David DUFOUR</dc:creator>
  <cp:lastModifiedBy>David DUFOUR</cp:lastModifiedBy>
  <cp:revision>2</cp:revision>
  <dcterms:created xsi:type="dcterms:W3CDTF">2025-03-13T13:58:08Z</dcterms:created>
  <dcterms:modified xsi:type="dcterms:W3CDTF">2025-03-19T17:05:48Z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2025-03-13T00:00:00Z</vt:filetime>
  </property>
  <property fmtid="{D5CDD505-2E9C-101B-9397-08002B2CF9AE}" pid="5" name="Producer">
    <vt:lpwstr>Microsoft® PowerPoint® 2019</vt:lpwstr>
  </property>
</Properties>
</file>